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notesSlides/notesSlide1.xml" ContentType="application/vnd.openxmlformats-officedocument.presentationml.notesSlide+xml"/>
  <Override PartName="/ppt/media/image26.jpg" ContentType="image/jpeg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6" r:id="rId4"/>
    <p:sldId id="279" r:id="rId5"/>
    <p:sldId id="283" r:id="rId6"/>
    <p:sldId id="277" r:id="rId7"/>
    <p:sldId id="284" r:id="rId8"/>
    <p:sldId id="282" r:id="rId9"/>
    <p:sldId id="278" r:id="rId10"/>
    <p:sldId id="286" r:id="rId11"/>
    <p:sldId id="288" r:id="rId12"/>
    <p:sldId id="817" r:id="rId13"/>
    <p:sldId id="818" r:id="rId14"/>
    <p:sldId id="816" r:id="rId15"/>
    <p:sldId id="293" r:id="rId16"/>
  </p:sldIdLst>
  <p:sldSz cx="11988800" cy="695325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94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E29B1-A1C0-4400-BDAC-08770E07DD09}" type="datetimeFigureOut">
              <a:rPr lang="es-CL" smtClean="0"/>
              <a:t>31-03-2026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08263" y="876300"/>
            <a:ext cx="40798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EA40-C341-427A-A08E-C88CD12C6B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141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EA40-C341-427A-A08E-C88CD12C6B61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81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9636" y="2155507"/>
            <a:ext cx="10195878" cy="1460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99272" y="3893820"/>
            <a:ext cx="8396605" cy="1738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9757" y="1599247"/>
            <a:ext cx="5217890" cy="4589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77502" y="1599247"/>
            <a:ext cx="5217890" cy="4589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63"/>
            <a:ext cx="328930" cy="6948805"/>
          </a:xfrm>
          <a:custGeom>
            <a:avLst/>
            <a:gdLst/>
            <a:ahLst/>
            <a:cxnLst/>
            <a:rect l="l" t="t" r="r" b="b"/>
            <a:pathLst>
              <a:path w="328930" h="6948805">
                <a:moveTo>
                  <a:pt x="328904" y="0"/>
                </a:moveTo>
                <a:lnTo>
                  <a:pt x="0" y="0"/>
                </a:lnTo>
                <a:lnTo>
                  <a:pt x="0" y="6948551"/>
                </a:lnTo>
                <a:lnTo>
                  <a:pt x="328904" y="6948551"/>
                </a:lnTo>
                <a:lnTo>
                  <a:pt x="328904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-63"/>
            <a:ext cx="328930" cy="6948805"/>
          </a:xfrm>
          <a:custGeom>
            <a:avLst/>
            <a:gdLst/>
            <a:ahLst/>
            <a:cxnLst/>
            <a:rect l="l" t="t" r="r" b="b"/>
            <a:pathLst>
              <a:path w="328930" h="6948805">
                <a:moveTo>
                  <a:pt x="0" y="6948551"/>
                </a:moveTo>
                <a:lnTo>
                  <a:pt x="328904" y="6948551"/>
                </a:lnTo>
                <a:lnTo>
                  <a:pt x="328904" y="0"/>
                </a:lnTo>
                <a:lnTo>
                  <a:pt x="0" y="0"/>
                </a:lnTo>
                <a:lnTo>
                  <a:pt x="0" y="6948551"/>
                </a:lnTo>
                <a:close/>
              </a:path>
            </a:pathLst>
          </a:custGeom>
          <a:ln w="25400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18337" y="6684708"/>
            <a:ext cx="11472545" cy="264160"/>
          </a:xfrm>
          <a:custGeom>
            <a:avLst/>
            <a:gdLst/>
            <a:ahLst/>
            <a:cxnLst/>
            <a:rect l="l" t="t" r="r" b="b"/>
            <a:pathLst>
              <a:path w="11472545" h="264159">
                <a:moveTo>
                  <a:pt x="11472037" y="0"/>
                </a:moveTo>
                <a:lnTo>
                  <a:pt x="0" y="0"/>
                </a:lnTo>
                <a:lnTo>
                  <a:pt x="0" y="263778"/>
                </a:lnTo>
                <a:lnTo>
                  <a:pt x="11472037" y="263778"/>
                </a:lnTo>
                <a:lnTo>
                  <a:pt x="114720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8337" y="6684708"/>
            <a:ext cx="11472545" cy="264160"/>
          </a:xfrm>
          <a:custGeom>
            <a:avLst/>
            <a:gdLst/>
            <a:ahLst/>
            <a:cxnLst/>
            <a:rect l="l" t="t" r="r" b="b"/>
            <a:pathLst>
              <a:path w="11472545" h="264159">
                <a:moveTo>
                  <a:pt x="0" y="263778"/>
                </a:moveTo>
                <a:lnTo>
                  <a:pt x="11472037" y="263778"/>
                </a:lnTo>
                <a:lnTo>
                  <a:pt x="11472037" y="0"/>
                </a:lnTo>
                <a:lnTo>
                  <a:pt x="0" y="0"/>
                </a:lnTo>
                <a:lnTo>
                  <a:pt x="0" y="26377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693" y="118211"/>
            <a:ext cx="1250467" cy="9631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2978" y="2089150"/>
            <a:ext cx="9029192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28645" y="2605151"/>
            <a:ext cx="5073015" cy="154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78351" y="6466522"/>
            <a:ext cx="3838448" cy="347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9757" y="6466522"/>
            <a:ext cx="2758884" cy="347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36508" y="6466522"/>
            <a:ext cx="2758884" cy="347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munoz@gorecoquimbo.cl" TargetMode="External"/><Relationship Id="rId2" Type="http://schemas.openxmlformats.org/officeDocument/2006/relationships/hyperlink" Target="mailto:jfuentes@gorecoquimbo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rojas@gorecoquimbo.c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ques infantiles para todas las edades: redefiniendo los espacios urbanos  para la recreación y el bienestar">
            <a:extLst>
              <a:ext uri="{FF2B5EF4-FFF2-40B4-BE49-F238E27FC236}">
                <a16:creationId xmlns:a16="http://schemas.microsoft.com/office/drawing/2014/main" id="{C58BE915-6A3B-5578-B967-BAEF98354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1"/>
          <a:stretch>
            <a:fillRect/>
          </a:stretch>
        </p:blipFill>
        <p:spPr bwMode="auto">
          <a:xfrm>
            <a:off x="369078" y="1190625"/>
            <a:ext cx="11633200" cy="548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0504" y="1356639"/>
            <a:ext cx="902919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marR="5080" algn="ctr">
              <a:lnSpc>
                <a:spcPct val="100000"/>
              </a:lnSpc>
              <a:spcBef>
                <a:spcPts val="100"/>
              </a:spcBef>
            </a:pPr>
            <a:r>
              <a:rPr lang="es-CL" spc="-65" dirty="0"/>
              <a:t> </a:t>
            </a:r>
            <a:endParaRPr spc="150" dirty="0"/>
          </a:p>
        </p:txBody>
      </p:sp>
      <p:sp>
        <p:nvSpPr>
          <p:cNvPr id="4" name="object 4"/>
          <p:cNvSpPr txBox="1"/>
          <p:nvPr/>
        </p:nvSpPr>
        <p:spPr>
          <a:xfrm>
            <a:off x="-25400" y="6372225"/>
            <a:ext cx="11252200" cy="276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13585" algn="ctr">
              <a:lnSpc>
                <a:spcPct val="120100"/>
              </a:lnSpc>
              <a:spcBef>
                <a:spcPts val="100"/>
              </a:spcBef>
            </a:pPr>
            <a:r>
              <a:rPr lang="es-CL" sz="1600" b="1" dirty="0">
                <a:solidFill>
                  <a:srgbClr val="1F487C"/>
                </a:solidFill>
                <a:latin typeface="Tahoma"/>
                <a:cs typeface="Tahoma"/>
              </a:rPr>
              <a:t>D</a:t>
            </a:r>
            <a:r>
              <a:rPr sz="1600" b="1" dirty="0" err="1">
                <a:solidFill>
                  <a:srgbClr val="1F487C"/>
                </a:solidFill>
                <a:latin typeface="Tahoma"/>
                <a:cs typeface="Tahoma"/>
              </a:rPr>
              <a:t>ivisión</a:t>
            </a:r>
            <a:r>
              <a:rPr lang="es-CL" sz="1600" b="1" dirty="0">
                <a:solidFill>
                  <a:srgbClr val="1F487C"/>
                </a:solidFill>
                <a:latin typeface="Tahoma"/>
                <a:cs typeface="Tahoma"/>
              </a:rPr>
              <a:t> de</a:t>
            </a:r>
            <a:r>
              <a:rPr sz="1600" b="1" spc="-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1F487C"/>
                </a:solidFill>
                <a:latin typeface="Tahoma"/>
                <a:cs typeface="Tahoma"/>
              </a:rPr>
              <a:t>Infraestructura</a:t>
            </a:r>
            <a:r>
              <a:rPr sz="1600" b="1" spc="-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600" b="1" spc="-120" dirty="0">
                <a:solidFill>
                  <a:srgbClr val="1F487C"/>
                </a:solidFill>
                <a:latin typeface="Tahoma"/>
                <a:cs typeface="Tahoma"/>
              </a:rPr>
              <a:t>y</a:t>
            </a:r>
            <a:r>
              <a:rPr sz="1600" b="1" spc="-2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1F487C"/>
                </a:solidFill>
                <a:latin typeface="Tahoma"/>
                <a:cs typeface="Tahoma"/>
              </a:rPr>
              <a:t>Transporte </a:t>
            </a:r>
            <a:r>
              <a:rPr lang="es-CL" sz="1600" b="1" spc="-30" dirty="0">
                <a:solidFill>
                  <a:srgbClr val="1F487C"/>
                </a:solidFill>
                <a:latin typeface="Tahoma"/>
                <a:cs typeface="Tahoma"/>
              </a:rPr>
              <a:t>- </a:t>
            </a:r>
            <a:r>
              <a:rPr sz="1600" b="1" dirty="0" err="1">
                <a:solidFill>
                  <a:srgbClr val="1F487C"/>
                </a:solidFill>
                <a:latin typeface="Tahoma"/>
                <a:cs typeface="Tahoma"/>
              </a:rPr>
              <a:t>Gobierno</a:t>
            </a:r>
            <a:r>
              <a:rPr sz="1600" b="1" spc="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ahoma"/>
                <a:cs typeface="Tahoma"/>
              </a:rPr>
              <a:t>Regional</a:t>
            </a:r>
            <a:r>
              <a:rPr sz="1600" b="1" spc="6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ahoma"/>
                <a:cs typeface="Tahoma"/>
              </a:rPr>
              <a:t>de</a:t>
            </a:r>
            <a:r>
              <a:rPr sz="1600" b="1" spc="7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1F487C"/>
                </a:solidFill>
                <a:latin typeface="Tahoma"/>
                <a:cs typeface="Tahoma"/>
              </a:rPr>
              <a:t>Coquimbo</a:t>
            </a:r>
            <a:endParaRPr sz="1600" b="1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91396" y="6056211"/>
            <a:ext cx="32766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1F487C"/>
                </a:solidFill>
                <a:latin typeface="Tahoma"/>
                <a:cs typeface="Tahoma"/>
              </a:rPr>
              <a:t>La</a:t>
            </a:r>
            <a:r>
              <a:rPr sz="1200" b="1" spc="-3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1F487C"/>
                </a:solidFill>
                <a:latin typeface="Tahoma"/>
                <a:cs typeface="Tahoma"/>
              </a:rPr>
              <a:t>Serena,</a:t>
            </a:r>
            <a:r>
              <a:rPr lang="es-CL" sz="1200" b="1" spc="-70" dirty="0">
                <a:solidFill>
                  <a:srgbClr val="1F487C"/>
                </a:solidFill>
                <a:latin typeface="Tahoma"/>
                <a:cs typeface="Tahoma"/>
              </a:rPr>
              <a:t> marzo</a:t>
            </a:r>
            <a:r>
              <a:rPr lang="es-CL" sz="1200" b="1" dirty="0">
                <a:solidFill>
                  <a:srgbClr val="1F487C"/>
                </a:solidFill>
                <a:latin typeface="Tahoma"/>
                <a:cs typeface="Tahoma"/>
              </a:rPr>
              <a:t> 2026</a:t>
            </a:r>
            <a:endParaRPr sz="1200" b="1" dirty="0">
              <a:latin typeface="Tahoma"/>
              <a:cs typeface="Tahoma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9738E85-3E35-E686-20EB-2000A43B42ED}"/>
              </a:ext>
            </a:extLst>
          </p:cNvPr>
          <p:cNvSpPr txBox="1"/>
          <p:nvPr/>
        </p:nvSpPr>
        <p:spPr>
          <a:xfrm>
            <a:off x="2489200" y="458594"/>
            <a:ext cx="8051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1F487C"/>
                </a:solidFill>
                <a:latin typeface="Tahoma"/>
                <a:cs typeface="Tahoma"/>
              </a:rPr>
              <a:t>Fondo</a:t>
            </a:r>
            <a:r>
              <a:rPr sz="3000" b="1" spc="-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1F487C"/>
                </a:solidFill>
                <a:latin typeface="Tahoma"/>
                <a:cs typeface="Tahoma"/>
              </a:rPr>
              <a:t>Regional</a:t>
            </a:r>
            <a:r>
              <a:rPr sz="3000" b="1" spc="-8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1F487C"/>
                </a:solidFill>
                <a:latin typeface="Tahoma"/>
                <a:cs typeface="Tahoma"/>
              </a:rPr>
              <a:t>de</a:t>
            </a:r>
            <a:r>
              <a:rPr sz="3000" b="1" spc="-7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000" b="1" spc="-40" dirty="0" err="1">
                <a:solidFill>
                  <a:srgbClr val="1F487C"/>
                </a:solidFill>
                <a:latin typeface="Tahoma"/>
                <a:cs typeface="Tahoma"/>
              </a:rPr>
              <a:t>Iniciativa</a:t>
            </a:r>
            <a:r>
              <a:rPr sz="3000" b="1" spc="-8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1F487C"/>
                </a:solidFill>
                <a:latin typeface="Tahoma"/>
                <a:cs typeface="Tahoma"/>
              </a:rPr>
              <a:t>Local</a:t>
            </a:r>
            <a:r>
              <a:rPr lang="es-CL" sz="3000" b="1" spc="-10" dirty="0">
                <a:solidFill>
                  <a:srgbClr val="1F487C"/>
                </a:solidFill>
                <a:latin typeface="Tahoma"/>
                <a:cs typeface="Tahoma"/>
              </a:rPr>
              <a:t>- 2026</a:t>
            </a:r>
            <a:endParaRPr sz="3000" b="1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F73588E-FDED-FAD9-1EEF-E6AC02E97409}"/>
              </a:ext>
            </a:extLst>
          </p:cNvPr>
          <p:cNvSpPr txBox="1">
            <a:spLocks/>
          </p:cNvSpPr>
          <p:nvPr/>
        </p:nvSpPr>
        <p:spPr>
          <a:xfrm>
            <a:off x="1674748" y="285178"/>
            <a:ext cx="10031730" cy="344966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6830" rIns="0" bIns="0" rtlCol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1440">
              <a:spcBef>
                <a:spcPts val="290"/>
              </a:spcBef>
            </a:pPr>
            <a:r>
              <a:rPr lang="es-CL" sz="2000" spc="-35" dirty="0">
                <a:solidFill>
                  <a:srgbClr val="FFFFFF"/>
                </a:solidFill>
              </a:rPr>
              <a:t>Fondo Regional de Iniciativa Local – Antecedentes de Postulación</a:t>
            </a:r>
            <a:endParaRPr lang="es-CL" sz="2000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32E66067-953A-818F-0A76-2B9AADB0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00" y="1571625"/>
            <a:ext cx="9973308" cy="4431983"/>
          </a:xfrm>
        </p:spPr>
        <p:txBody>
          <a:bodyPr/>
          <a:lstStyle/>
          <a:p>
            <a:r>
              <a:rPr lang="es-MX" b="1" dirty="0"/>
              <a:t>ANTECEDENTES ADMINISTRATIVOS</a:t>
            </a:r>
          </a:p>
          <a:p>
            <a:endParaRPr lang="es-MX" dirty="0">
              <a:latin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Oficio Conductor.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Ficha IDI.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Certificado de Informaciones Previas (C.I.P).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Documentos que acrediten dominio del terreno.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Perfil (acompañado de fotografías del estado actual de la situación).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Certificado emitido por la Unidad Técnica (con la indicación de la modalidad de ejecución).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Certificado de Participación Ciudadana (acompañado de un medio de verificación).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Formulario de Asesoría Técnica (se deberá completar solo en casos de que la Unidad Técnica considere incluir el ítem de Asesoría para el proyecto presentado).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Certificado Secretaria Comunal de Planificación (que acredite que el proyecto no se encuentra en un proceso de postulación de financiamiento y tampoco ha obtenido financiamiento por parte de otra institución).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Certificado del Concejo Municipal respaldando la iniciativa de inversión, con compromiso de solventar los gastos de operación y mantenimiento.</a:t>
            </a:r>
          </a:p>
        </p:txBody>
      </p:sp>
    </p:spTree>
    <p:extLst>
      <p:ext uri="{BB962C8B-B14F-4D97-AF65-F5344CB8AC3E}">
        <p14:creationId xmlns:p14="http://schemas.microsoft.com/office/powerpoint/2010/main" val="394175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727BA-E6CC-B2E6-E903-B0CA22CFF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045AEFC-BD3E-6CF3-2AC0-892F5DCC22AD}"/>
              </a:ext>
            </a:extLst>
          </p:cNvPr>
          <p:cNvSpPr txBox="1">
            <a:spLocks/>
          </p:cNvSpPr>
          <p:nvPr/>
        </p:nvSpPr>
        <p:spPr>
          <a:xfrm>
            <a:off x="1674748" y="285178"/>
            <a:ext cx="10031730" cy="344966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6830" rIns="0" bIns="0" rtlCol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1440">
              <a:spcBef>
                <a:spcPts val="290"/>
              </a:spcBef>
            </a:pPr>
            <a:r>
              <a:rPr lang="es-CL" sz="2000" spc="-35" dirty="0">
                <a:solidFill>
                  <a:srgbClr val="FFFFFF"/>
                </a:solidFill>
              </a:rPr>
              <a:t>Fondo Regional de Iniciativa Local – Antecedentes de Postulación</a:t>
            </a:r>
            <a:endParaRPr lang="es-CL" sz="2000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4ABC0F1A-022F-2A7B-9606-B9BC277FB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00" y="1571625"/>
            <a:ext cx="9973308" cy="3046988"/>
          </a:xfrm>
        </p:spPr>
        <p:txBody>
          <a:bodyPr/>
          <a:lstStyle/>
          <a:p>
            <a:r>
              <a:rPr lang="es-MX" b="1" dirty="0"/>
              <a:t>ANTECEDENTES TÉCNICOS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Planos de Arquitectura del proyecto.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Planos de estructura y memoria de cálculo </a:t>
            </a:r>
            <a:r>
              <a:rPr lang="es-MX" sz="1400" dirty="0"/>
              <a:t>(si corresponde).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Especificaciones Técnicas.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Factibilidades de servicios o boletas de servicios.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Archivo KMZ con la ubicación del proyecto. </a:t>
            </a:r>
            <a:r>
              <a:rPr lang="es-MX" sz="1400" dirty="0"/>
              <a:t>(enviar a su vez por correo electrónico)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Aprobaciones previas de otros servicios</a:t>
            </a:r>
            <a:r>
              <a:rPr lang="es-CL" dirty="0"/>
              <a:t> </a:t>
            </a:r>
            <a:r>
              <a:rPr lang="es-CL" sz="1400" dirty="0"/>
              <a:t>(SERVIU,VIALIDAD, Dirección de Tránsito,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Presupuesto desglosado por partidas.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Certificado Dirección de Obras Municipales.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Borrador de Bases de Licitación.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005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60943D2-351C-4F32-CC2F-570A0DB1FD9B}"/>
              </a:ext>
            </a:extLst>
          </p:cNvPr>
          <p:cNvSpPr txBox="1">
            <a:spLocks/>
          </p:cNvSpPr>
          <p:nvPr/>
        </p:nvSpPr>
        <p:spPr>
          <a:xfrm>
            <a:off x="1674748" y="285178"/>
            <a:ext cx="10031730" cy="344966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6830" rIns="0" bIns="0" rtlCol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1440">
              <a:spcBef>
                <a:spcPts val="290"/>
              </a:spcBef>
            </a:pPr>
            <a:r>
              <a:rPr lang="es-CL" sz="2000" spc="-35" dirty="0">
                <a:solidFill>
                  <a:srgbClr val="FFFFFF"/>
                </a:solidFill>
              </a:rPr>
              <a:t>Fondo Regional de Iniciativa Local – Iniciativas financiadas</a:t>
            </a:r>
            <a:endParaRPr lang="es-CL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17B0EA-8F62-6B10-F046-8FE7C673D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1" y="1206825"/>
            <a:ext cx="3428998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D446DA-24AC-4483-88BA-DB351208C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428" y="1206824"/>
            <a:ext cx="3497424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2E97A7-BF49-55C3-BF95-80F91BC10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69" y="3806256"/>
            <a:ext cx="3428998" cy="2333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CE163A7-9244-C1E4-AB58-7D6134469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9" t="15327" b="31528"/>
          <a:stretch>
            <a:fillRect/>
          </a:stretch>
        </p:blipFill>
        <p:spPr>
          <a:xfrm>
            <a:off x="6184901" y="3806256"/>
            <a:ext cx="4038599" cy="233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72C8F2E-C61E-1561-89A8-4C02A57D47C1}"/>
              </a:ext>
            </a:extLst>
          </p:cNvPr>
          <p:cNvSpPr txBox="1"/>
          <p:nvPr/>
        </p:nvSpPr>
        <p:spPr>
          <a:xfrm>
            <a:off x="3937000" y="6301837"/>
            <a:ext cx="5105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/>
              <a:t>Conservación Puente Sector La Rinconada de Paihuano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912749B-6676-AD75-569F-096B21E17C37}"/>
              </a:ext>
            </a:extLst>
          </p:cNvPr>
          <p:cNvSpPr txBox="1"/>
          <p:nvPr/>
        </p:nvSpPr>
        <p:spPr>
          <a:xfrm>
            <a:off x="7289800" y="3348072"/>
            <a:ext cx="5105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/>
              <a:t>Construcción Multicancha Villa El Esfuerzo III, Salamanca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B561B14-AE92-2FEB-7391-8CAA074E7A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421"/>
          <a:stretch>
            <a:fillRect/>
          </a:stretch>
        </p:blipFill>
        <p:spPr bwMode="auto">
          <a:xfrm>
            <a:off x="539116" y="1172594"/>
            <a:ext cx="3560652" cy="2091632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548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941C56B-7C2B-B6DF-C07E-98C237343054}"/>
              </a:ext>
            </a:extLst>
          </p:cNvPr>
          <p:cNvSpPr txBox="1">
            <a:spLocks/>
          </p:cNvSpPr>
          <p:nvPr/>
        </p:nvSpPr>
        <p:spPr>
          <a:xfrm>
            <a:off x="1674748" y="285178"/>
            <a:ext cx="10031730" cy="344966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6830" rIns="0" bIns="0" rtlCol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1440">
              <a:spcBef>
                <a:spcPts val="290"/>
              </a:spcBef>
            </a:pPr>
            <a:r>
              <a:rPr lang="es-CL" sz="2000" spc="-35" dirty="0">
                <a:solidFill>
                  <a:srgbClr val="FFFFFF"/>
                </a:solidFill>
              </a:rPr>
              <a:t>Fondo Regional de Iniciativa Local – Iniciativas financiadas</a:t>
            </a:r>
            <a:endParaRPr lang="es-CL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AEFD85-C6A5-43CB-85DC-A533C69C8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00" y="1647825"/>
            <a:ext cx="3400900" cy="3086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D89318A-3AFD-9B57-AE5A-AAD9D14C9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75" y="1685923"/>
            <a:ext cx="3048000" cy="3010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6AAAC9E-A787-B75E-0FBF-C5B89972C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0" y="1685924"/>
            <a:ext cx="3581400" cy="3010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EDA3662-646C-B341-4ED1-D18A60B748AD}"/>
              </a:ext>
            </a:extLst>
          </p:cNvPr>
          <p:cNvSpPr txBox="1"/>
          <p:nvPr/>
        </p:nvSpPr>
        <p:spPr>
          <a:xfrm>
            <a:off x="4152900" y="4848225"/>
            <a:ext cx="5105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/>
              <a:t>Mejoramiento Plazoleta </a:t>
            </a:r>
            <a:r>
              <a:rPr lang="es-CL" sz="1200" b="1" dirty="0" err="1"/>
              <a:t>Mallacura</a:t>
            </a:r>
            <a:r>
              <a:rPr lang="es-CL" sz="1200" b="1" dirty="0"/>
              <a:t>, Comuna de Illapel</a:t>
            </a:r>
          </a:p>
        </p:txBody>
      </p:sp>
    </p:spTree>
    <p:extLst>
      <p:ext uri="{BB962C8B-B14F-4D97-AF65-F5344CB8AC3E}">
        <p14:creationId xmlns:p14="http://schemas.microsoft.com/office/powerpoint/2010/main" val="311709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6084A1-5795-3FB2-858C-F52E0579D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7505" y="1876425"/>
            <a:ext cx="10330894" cy="3626698"/>
          </a:xfrm>
        </p:spPr>
        <p:txBody>
          <a:bodyPr/>
          <a:lstStyle/>
          <a:p>
            <a:r>
              <a:rPr lang="es-MX" sz="1967" b="1" dirty="0"/>
              <a:t>DIT</a:t>
            </a:r>
          </a:p>
          <a:p>
            <a:endParaRPr lang="es-MX" dirty="0"/>
          </a:p>
          <a:p>
            <a:pPr marL="280978" indent="-280978">
              <a:buFont typeface="Arial" panose="020B0604020202020204" pitchFamily="34" charset="0"/>
              <a:buChar char="•"/>
            </a:pPr>
            <a:r>
              <a:rPr lang="es-MX" b="1" dirty="0"/>
              <a:t>JEFE DE DIVISIÓN DE INFRAESTRUCTURA Y TRANSPORTES</a:t>
            </a:r>
          </a:p>
          <a:p>
            <a:r>
              <a:rPr lang="es-MX" dirty="0"/>
              <a:t>      JUAN FUENTES ISLA </a:t>
            </a:r>
            <a:r>
              <a:rPr lang="es-MX" dirty="0">
                <a:hlinkClick r:id="rId2"/>
              </a:rPr>
              <a:t>jfuentes@gorecoquimbo.cl</a:t>
            </a:r>
            <a:r>
              <a:rPr lang="es-MX" dirty="0"/>
              <a:t> – 51-2207231</a:t>
            </a:r>
          </a:p>
          <a:p>
            <a:endParaRPr lang="es-MX" dirty="0"/>
          </a:p>
          <a:p>
            <a:pPr marL="280978" indent="-280978">
              <a:buFont typeface="Arial" panose="020B0604020202020204" pitchFamily="34" charset="0"/>
              <a:buChar char="•"/>
            </a:pPr>
            <a:r>
              <a:rPr lang="es-MX" b="1" dirty="0"/>
              <a:t>COORDINADORA FRIL – ENCARGADA DEPTO. DE INFRAESTRUCTURA Y EQUIPAMIENTO REGIONAL - DIT</a:t>
            </a:r>
          </a:p>
          <a:p>
            <a:r>
              <a:rPr lang="es-MX" dirty="0"/>
              <a:t>      IRMA MUÑOZ CORTÉS </a:t>
            </a:r>
            <a:r>
              <a:rPr lang="es-MX" dirty="0">
                <a:hlinkClick r:id="rId3"/>
              </a:rPr>
              <a:t>imunoz@gorecoquimbo.cl</a:t>
            </a:r>
            <a:r>
              <a:rPr lang="es-MX" dirty="0"/>
              <a:t> – 51-2207268</a:t>
            </a:r>
          </a:p>
          <a:p>
            <a:endParaRPr lang="es-MX" dirty="0"/>
          </a:p>
          <a:p>
            <a:pPr marL="280978" indent="-280978">
              <a:buFont typeface="Arial" panose="020B0604020202020204" pitchFamily="34" charset="0"/>
              <a:buChar char="•"/>
            </a:pPr>
            <a:r>
              <a:rPr lang="es-MX" b="1" dirty="0"/>
              <a:t>EVALUADORES FRIL – DEPTO. INFRAESTRUCTURA Y EQUIPAMIENTO REGIONAL – DIT</a:t>
            </a:r>
          </a:p>
          <a:p>
            <a:r>
              <a:rPr lang="es-MX" dirty="0"/>
              <a:t>     DEYSY ROJAS CORTÉS </a:t>
            </a:r>
            <a:r>
              <a:rPr lang="es-MX" dirty="0">
                <a:hlinkClick r:id="rId4"/>
              </a:rPr>
              <a:t>drojas@gorecoquimbo.cl</a:t>
            </a:r>
            <a:r>
              <a:rPr lang="es-MX" dirty="0"/>
              <a:t> – 51-2332145</a:t>
            </a:r>
          </a:p>
          <a:p>
            <a:r>
              <a:rPr lang="es-MX" dirty="0"/>
              <a:t>     IRMA MUÑOZ CORTÉS </a:t>
            </a:r>
            <a:r>
              <a:rPr lang="es-MX" dirty="0">
                <a:hlinkClick r:id="rId3"/>
              </a:rPr>
              <a:t>imunoz@gorecoquimbo.cl</a:t>
            </a:r>
            <a:r>
              <a:rPr lang="es-MX" dirty="0"/>
              <a:t> – 51-2207268</a:t>
            </a:r>
          </a:p>
          <a:p>
            <a:r>
              <a:rPr lang="es-MX" dirty="0"/>
              <a:t>     </a:t>
            </a:r>
          </a:p>
          <a:p>
            <a:pPr marL="280978" indent="-280978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A64A329-9407-19B4-4F39-F717F6163181}"/>
              </a:ext>
            </a:extLst>
          </p:cNvPr>
          <p:cNvSpPr txBox="1">
            <a:spLocks/>
          </p:cNvSpPr>
          <p:nvPr/>
        </p:nvSpPr>
        <p:spPr>
          <a:xfrm>
            <a:off x="1674748" y="285178"/>
            <a:ext cx="10031730" cy="344966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6830" rIns="0" bIns="0" rtlCol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1440">
              <a:spcBef>
                <a:spcPts val="290"/>
              </a:spcBef>
            </a:pPr>
            <a:r>
              <a:rPr lang="es-CL" sz="2000" spc="-35" dirty="0">
                <a:solidFill>
                  <a:srgbClr val="FFFFFF"/>
                </a:solidFill>
              </a:rPr>
              <a:t>Fondo Regional de Iniciativa Local </a:t>
            </a:r>
            <a:r>
              <a:rPr lang="es-CL" sz="2000" spc="-35">
                <a:solidFill>
                  <a:srgbClr val="FFFFFF"/>
                </a:solidFill>
              </a:rPr>
              <a:t>– CONTACTO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989197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DDCAAA-97C5-107E-8DA0-68834757FEA0}"/>
              </a:ext>
            </a:extLst>
          </p:cNvPr>
          <p:cNvSpPr txBox="1"/>
          <p:nvPr/>
        </p:nvSpPr>
        <p:spPr>
          <a:xfrm>
            <a:off x="2990453" y="3122682"/>
            <a:ext cx="6007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4000" b="1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64212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1027" y="1343025"/>
            <a:ext cx="10330544" cy="184794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0"/>
              </a:spcBef>
            </a:pPr>
            <a:r>
              <a:rPr sz="1600" dirty="0"/>
              <a:t>El Programa Fondo Regional de Iniciativa Local (FRIL) es una línea de financiamiento de iniciativas de </a:t>
            </a:r>
            <a:r>
              <a:rPr sz="1600" b="1" dirty="0"/>
              <a:t>inversión de infraestructura menor</a:t>
            </a:r>
            <a:r>
              <a:rPr sz="1600" dirty="0"/>
              <a:t>, cuyo propósito final es mejorar la calidad de vida de los habitantes de las diversas </a:t>
            </a:r>
            <a:r>
              <a:rPr sz="1600" b="1" dirty="0"/>
              <a:t>comunas de la Región de Coquimbo</a:t>
            </a:r>
            <a:r>
              <a:rPr sz="1600" dirty="0"/>
              <a:t>. Su materialización es a través de la </a:t>
            </a:r>
            <a:r>
              <a:rPr sz="1600" b="1" dirty="0"/>
              <a:t>transferencia de recursos</a:t>
            </a:r>
            <a:r>
              <a:rPr sz="1600" dirty="0"/>
              <a:t> a los respectivos municipios para que éstos las ejecuten de acuerdo con los lineamientos legales, operativos, administrativos y de </a:t>
            </a:r>
            <a:r>
              <a:rPr sz="1600" dirty="0" err="1"/>
              <a:t>ejecución</a:t>
            </a:r>
            <a:r>
              <a:rPr lang="es-CL" sz="1600" dirty="0"/>
              <a:t>.</a:t>
            </a:r>
          </a:p>
          <a:p>
            <a:pPr marL="12700" marR="5080" algn="just">
              <a:lnSpc>
                <a:spcPct val="99500"/>
              </a:lnSpc>
              <a:spcBef>
                <a:spcPts val="110"/>
              </a:spcBef>
            </a:pPr>
            <a:endParaRPr lang="es-CL" sz="1600" dirty="0"/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8B8C8E-A3AF-974A-742F-B9ADBDDD3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0" y="3519374"/>
            <a:ext cx="3167743" cy="22563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1ED257F-E297-485C-E0F6-AA27871D57F5}"/>
              </a:ext>
            </a:extLst>
          </p:cNvPr>
          <p:cNvSpPr txBox="1"/>
          <p:nvPr/>
        </p:nvSpPr>
        <p:spPr>
          <a:xfrm>
            <a:off x="757269" y="5874305"/>
            <a:ext cx="33849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2060"/>
                </a:solidFill>
              </a:rPr>
              <a:t>Reposición Sede Comunitaria Chañaral Alto Monte Patria (2022)</a:t>
            </a:r>
          </a:p>
        </p:txBody>
      </p:sp>
      <p:pic>
        <p:nvPicPr>
          <p:cNvPr id="7" name="Picture 2" descr="Vista previa de imagen">
            <a:extLst>
              <a:ext uri="{FF2B5EF4-FFF2-40B4-BE49-F238E27FC236}">
                <a16:creationId xmlns:a16="http://schemas.microsoft.com/office/drawing/2014/main" id="{A756F611-B6FC-025B-E4BB-0681C54DE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1" r="6605" b="26977"/>
          <a:stretch/>
        </p:blipFill>
        <p:spPr bwMode="auto">
          <a:xfrm>
            <a:off x="4318000" y="3506350"/>
            <a:ext cx="3167743" cy="2269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quimbo rescatará patrimonio ferroviario con Plaza Memorial en el sector  Covico - Madero CL">
            <a:extLst>
              <a:ext uri="{FF2B5EF4-FFF2-40B4-BE49-F238E27FC236}">
                <a16:creationId xmlns:a16="http://schemas.microsoft.com/office/drawing/2014/main" id="{452126A1-9688-9B52-F20E-4D74B6213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605" y="3519374"/>
            <a:ext cx="3167743" cy="2269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00A08FC-42B8-CD1D-38F4-B5679A92F618}"/>
              </a:ext>
            </a:extLst>
          </p:cNvPr>
          <p:cNvSpPr txBox="1"/>
          <p:nvPr/>
        </p:nvSpPr>
        <p:spPr>
          <a:xfrm>
            <a:off x="4209401" y="5874305"/>
            <a:ext cx="33849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2060"/>
                </a:solidFill>
              </a:rPr>
              <a:t>Construcción Servicios Higiénicos Cementerios San Pedro y </a:t>
            </a:r>
            <a:r>
              <a:rPr lang="es-ES" sz="1000" b="1" dirty="0" err="1">
                <a:solidFill>
                  <a:srgbClr val="002060"/>
                </a:solidFill>
              </a:rPr>
              <a:t>Tahuinco</a:t>
            </a:r>
            <a:r>
              <a:rPr lang="es-ES" sz="1000" b="1" dirty="0">
                <a:solidFill>
                  <a:srgbClr val="002060"/>
                </a:solidFill>
              </a:rPr>
              <a:t>, </a:t>
            </a:r>
            <a:r>
              <a:rPr lang="es-ES" sz="1000" b="1">
                <a:solidFill>
                  <a:srgbClr val="002060"/>
                </a:solidFill>
              </a:rPr>
              <a:t>Rio Hurtado (2022)</a:t>
            </a:r>
            <a:endParaRPr lang="es-ES" sz="1000" b="1" dirty="0">
              <a:solidFill>
                <a:srgbClr val="00206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C97C26-A87E-FB11-056D-A46E74C504B2}"/>
              </a:ext>
            </a:extLst>
          </p:cNvPr>
          <p:cNvSpPr txBox="1"/>
          <p:nvPr/>
        </p:nvSpPr>
        <p:spPr>
          <a:xfrm>
            <a:off x="7834605" y="5865946"/>
            <a:ext cx="33849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002060"/>
                </a:solidFill>
              </a:rPr>
              <a:t>Construcción Plaza Memorial Ferroviario COVICO Coquimbo (2022)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4DF3606-6721-6AA1-BB9C-AC85E45EFA8F}"/>
              </a:ext>
            </a:extLst>
          </p:cNvPr>
          <p:cNvSpPr txBox="1">
            <a:spLocks/>
          </p:cNvSpPr>
          <p:nvPr/>
        </p:nvSpPr>
        <p:spPr>
          <a:xfrm>
            <a:off x="1674748" y="285178"/>
            <a:ext cx="10031730" cy="344966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6830" rIns="0" bIns="0" rtlCol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1440">
              <a:spcBef>
                <a:spcPts val="290"/>
              </a:spcBef>
            </a:pPr>
            <a:r>
              <a:rPr lang="es-CL" sz="2000" spc="-35" dirty="0">
                <a:solidFill>
                  <a:srgbClr val="FFFFFF"/>
                </a:solidFill>
              </a:rPr>
              <a:t>Fondo Regional de Iniciativa Local</a:t>
            </a:r>
            <a:endParaRPr lang="es-C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CAD5AB-C23F-1415-7D46-15866DD1154D}"/>
              </a:ext>
            </a:extLst>
          </p:cNvPr>
          <p:cNvSpPr txBox="1">
            <a:spLocks/>
          </p:cNvSpPr>
          <p:nvPr/>
        </p:nvSpPr>
        <p:spPr>
          <a:xfrm>
            <a:off x="2488711" y="1149411"/>
            <a:ext cx="766658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F487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s-ES" sz="2800" kern="0" dirty="0">
                <a:latin typeface="Arial MT"/>
              </a:rPr>
              <a:t>El enfoque de los recursos tendrá como destino considerar los siguientes Lineamientos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7498C04E-FD26-94DE-4B96-F2A40E9C6370}"/>
              </a:ext>
            </a:extLst>
          </p:cNvPr>
          <p:cNvSpPr/>
          <p:nvPr/>
        </p:nvSpPr>
        <p:spPr>
          <a:xfrm rot="3120000">
            <a:off x="4288916" y="2081854"/>
            <a:ext cx="210823" cy="1999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A596CBC3-394D-4153-1A01-0556124F85CD}"/>
              </a:ext>
            </a:extLst>
          </p:cNvPr>
          <p:cNvSpPr/>
          <p:nvPr/>
        </p:nvSpPr>
        <p:spPr>
          <a:xfrm rot="18720000">
            <a:off x="7038853" y="2100562"/>
            <a:ext cx="224213" cy="1912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8288420-C529-B945-D94A-2E5C7B38F4FB}"/>
              </a:ext>
            </a:extLst>
          </p:cNvPr>
          <p:cNvSpPr/>
          <p:nvPr/>
        </p:nvSpPr>
        <p:spPr>
          <a:xfrm>
            <a:off x="6690613" y="3857625"/>
            <a:ext cx="3067009" cy="984478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14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TRADICIONAL</a:t>
            </a:r>
            <a:endParaRPr kumimoji="0" lang="es-CL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44E1D99-4370-D599-56FD-52423772A649}"/>
              </a:ext>
            </a:extLst>
          </p:cNvPr>
          <p:cNvSpPr/>
          <p:nvPr/>
        </p:nvSpPr>
        <p:spPr>
          <a:xfrm>
            <a:off x="1574800" y="3857625"/>
            <a:ext cx="3363818" cy="980388"/>
          </a:xfrm>
          <a:prstGeom prst="roundRect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14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SEGURIDAD VIAL</a:t>
            </a:r>
            <a:endParaRPr kumimoji="0" lang="es-CL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B64138C2-A5AC-85AC-DD3E-39DA759366FF}"/>
              </a:ext>
            </a:extLst>
          </p:cNvPr>
          <p:cNvSpPr txBox="1">
            <a:spLocks/>
          </p:cNvSpPr>
          <p:nvPr/>
        </p:nvSpPr>
        <p:spPr>
          <a:xfrm>
            <a:off x="1674748" y="285178"/>
            <a:ext cx="10031730" cy="344966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6830" rIns="0" bIns="0" rtlCol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1440">
              <a:spcBef>
                <a:spcPts val="290"/>
              </a:spcBef>
            </a:pPr>
            <a:r>
              <a:rPr lang="es-CL" sz="2000" spc="-35" dirty="0">
                <a:solidFill>
                  <a:srgbClr val="FFFFFF"/>
                </a:solidFill>
              </a:rPr>
              <a:t>Fondo Regional de Iniciativa Local – Lineamientos FRIL 2026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66945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CC1DD63-396B-F095-F35B-D627D51E2829}"/>
              </a:ext>
            </a:extLst>
          </p:cNvPr>
          <p:cNvSpPr txBox="1">
            <a:spLocks/>
          </p:cNvSpPr>
          <p:nvPr/>
        </p:nvSpPr>
        <p:spPr>
          <a:xfrm>
            <a:off x="1674748" y="285178"/>
            <a:ext cx="10031730" cy="344966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6830" rIns="0" bIns="0" rtlCol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1440">
              <a:spcBef>
                <a:spcPts val="290"/>
              </a:spcBef>
            </a:pPr>
            <a:r>
              <a:rPr lang="es-CL" sz="2000" spc="-35" dirty="0">
                <a:solidFill>
                  <a:srgbClr val="FFFFFF"/>
                </a:solidFill>
              </a:rPr>
              <a:t>Fondo Regional de Iniciativa Local – Lineamientos FRIL 2026</a:t>
            </a:r>
            <a:endParaRPr lang="es-CL" sz="20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3CA2F41-0BA5-6010-9FC8-C50FE189C308}"/>
              </a:ext>
            </a:extLst>
          </p:cNvPr>
          <p:cNvSpPr/>
          <p:nvPr/>
        </p:nvSpPr>
        <p:spPr>
          <a:xfrm>
            <a:off x="965200" y="1419225"/>
            <a:ext cx="3164812" cy="98038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SEGURIDAD VIAL</a:t>
            </a:r>
            <a:endParaRPr lang="es-C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6B4ED40-F186-910A-7822-36D772993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65882"/>
              </p:ext>
            </p:extLst>
          </p:nvPr>
        </p:nvGraphicFramePr>
        <p:xfrm>
          <a:off x="5191384" y="2435025"/>
          <a:ext cx="6019800" cy="2041904"/>
        </p:xfrm>
        <a:graphic>
          <a:graphicData uri="http://schemas.openxmlformats.org/drawingml/2006/table">
            <a:tbl>
              <a:tblPr/>
              <a:tblGrid>
                <a:gridCol w="1565016">
                  <a:extLst>
                    <a:ext uri="{9D8B030D-6E8A-4147-A177-3AD203B41FA5}">
                      <a16:colId xmlns:a16="http://schemas.microsoft.com/office/drawing/2014/main" val="41334377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947148719"/>
                    </a:ext>
                  </a:extLst>
                </a:gridCol>
                <a:gridCol w="1787784">
                  <a:extLst>
                    <a:ext uri="{9D8B030D-6E8A-4147-A177-3AD203B41FA5}">
                      <a16:colId xmlns:a16="http://schemas.microsoft.com/office/drawing/2014/main" val="380736848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LINEAMIENTO SEGURIDAD VIAL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51" marR="7651" marT="76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199451"/>
                  </a:ext>
                </a:extLst>
              </a:tr>
              <a:tr h="19022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Tipologia</a:t>
                      </a:r>
                    </a:p>
                  </a:txBody>
                  <a:tcPr marL="7651" marR="7651" marT="76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Subtipologia</a:t>
                      </a:r>
                    </a:p>
                  </a:txBody>
                  <a:tcPr marL="7651" marR="7651" marT="76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</a:t>
                      </a:r>
                    </a:p>
                  </a:txBody>
                  <a:tcPr marL="7651" marR="7651" marT="76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676567"/>
                  </a:ext>
                </a:extLst>
              </a:tr>
              <a:tr h="3216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 Vial</a:t>
                      </a:r>
                    </a:p>
                    <a:p>
                      <a:pPr algn="ctr" fontAlgn="ctr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1" marR="7651" marT="7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                 </a:t>
                      </a:r>
                    </a:p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Activa</a:t>
                      </a:r>
                    </a:p>
                  </a:txBody>
                  <a:tcPr marL="7651" marR="7651" marT="76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Construcción, habilitación ampliación, conservación reposición y/o mejoramiento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507895"/>
                  </a:ext>
                </a:extLst>
              </a:tr>
              <a:tr h="29742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                                      </a:t>
                      </a: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y Mejora en Espacios Viales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51" marR="7651" marT="76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L"/>
                    </a:p>
                  </a:txBody>
                  <a:tcPr marL="7651" marR="7651" marT="76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75737"/>
                  </a:ext>
                </a:extLst>
              </a:tr>
              <a:tr h="44192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  <a:p>
                      <a:pPr algn="l" fontAlgn="b"/>
                      <a:r>
                        <a:rPr lang="es-CL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Pavimentación</a:t>
                      </a:r>
                      <a:endParaRPr lang="es-CL" dirty="0"/>
                    </a:p>
                  </a:txBody>
                  <a:tcPr marL="7651" marR="7651" marT="76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L"/>
                    </a:p>
                  </a:txBody>
                  <a:tcPr marL="7651" marR="7651" marT="76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468702"/>
                  </a:ext>
                </a:extLst>
              </a:tr>
              <a:tr h="441923">
                <a:tc vMerge="1">
                  <a:txBody>
                    <a:bodyPr/>
                    <a:lstStyle/>
                    <a:p>
                      <a:pPr algn="ctr" fontAlgn="ctr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1" marR="7651" marT="7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</a:t>
                      </a:r>
                    </a:p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Otros relacionados a la tipología</a:t>
                      </a:r>
                      <a:endParaRPr kumimoji="0" lang="es-CL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1" marR="7651" marT="76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935343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B1DFBDB6-394A-0D2B-8254-A79E7DDFD665}"/>
              </a:ext>
            </a:extLst>
          </p:cNvPr>
          <p:cNvSpPr txBox="1">
            <a:spLocks/>
          </p:cNvSpPr>
          <p:nvPr/>
        </p:nvSpPr>
        <p:spPr>
          <a:xfrm>
            <a:off x="777616" y="2629942"/>
            <a:ext cx="3539979" cy="18349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400" dirty="0"/>
              <a:t>Con el objetivo de dar solución a requerimientos de tipo infraestructura vial, soluciones para vías peatonales y redes de ciclovías.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18837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EFB508-33A2-4436-66FD-D4DE6B6AB8E2}"/>
              </a:ext>
            </a:extLst>
          </p:cNvPr>
          <p:cNvSpPr txBox="1">
            <a:spLocks/>
          </p:cNvSpPr>
          <p:nvPr/>
        </p:nvSpPr>
        <p:spPr>
          <a:xfrm>
            <a:off x="1674748" y="285178"/>
            <a:ext cx="10031730" cy="344966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6830" rIns="0" bIns="0" rtlCol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1440">
              <a:spcBef>
                <a:spcPts val="290"/>
              </a:spcBef>
            </a:pPr>
            <a:r>
              <a:rPr lang="es-CL" sz="2000" spc="-35" dirty="0">
                <a:solidFill>
                  <a:srgbClr val="FFFFFF"/>
                </a:solidFill>
              </a:rPr>
              <a:t>Fondo Regional de Iniciativa Local – EJEMPLOS Seguridad Vial</a:t>
            </a:r>
            <a:endParaRPr lang="es-CL" sz="2000" dirty="0"/>
          </a:p>
        </p:txBody>
      </p:sp>
      <p:pic>
        <p:nvPicPr>
          <p:cNvPr id="2062" name="Picture 14" descr="Puerto Montt construirá 11 nuevos paraderos con foco en seguridad y mayor  cobertura - Diario De Puerto Montt">
            <a:extLst>
              <a:ext uri="{FF2B5EF4-FFF2-40B4-BE49-F238E27FC236}">
                <a16:creationId xmlns:a16="http://schemas.microsoft.com/office/drawing/2014/main" id="{DF70A64A-79E4-269E-65EE-B1B321DA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31" y="758462"/>
            <a:ext cx="3491369" cy="1625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nstalan pórtico de lectura de patentes en Nodo Logístico | Puerto San  Antonio">
            <a:extLst>
              <a:ext uri="{FF2B5EF4-FFF2-40B4-BE49-F238E27FC236}">
                <a16:creationId xmlns:a16="http://schemas.microsoft.com/office/drawing/2014/main" id="{BA2B0AC6-0574-E59E-357B-F218E4DDC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26" y="4631674"/>
            <a:ext cx="3937927" cy="1706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stancia entre señales viales en carreteras según Norma MOP 4.3.03 -  Fabrivial">
            <a:extLst>
              <a:ext uri="{FF2B5EF4-FFF2-40B4-BE49-F238E27FC236}">
                <a16:creationId xmlns:a16="http://schemas.microsoft.com/office/drawing/2014/main" id="{E95E8EAD-E5EA-52DD-6235-8572AAA21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37" y="2716563"/>
            <a:ext cx="3092009" cy="1682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asarelas metálicas y puentes peatonales de acero - Montajes, Ingeniería y  Construcción. MIC SAS.">
            <a:extLst>
              <a:ext uri="{FF2B5EF4-FFF2-40B4-BE49-F238E27FC236}">
                <a16:creationId xmlns:a16="http://schemas.microsoft.com/office/drawing/2014/main" id="{3FE3D88A-6E60-94F4-93F9-4B66F5F1A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>
            <a:off x="7213600" y="735982"/>
            <a:ext cx="4343400" cy="1519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AC9DC0CB-0DB2-080D-3D9E-74C8B8B62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32" y="4894055"/>
            <a:ext cx="3224867" cy="1409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1B7792-CCD1-EB95-7059-8A8365112530}"/>
              </a:ext>
            </a:extLst>
          </p:cNvPr>
          <p:cNvSpPr txBox="1"/>
          <p:nvPr/>
        </p:nvSpPr>
        <p:spPr>
          <a:xfrm>
            <a:off x="8621321" y="6338307"/>
            <a:ext cx="280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Pórticos de Lectura/Cámaras</a:t>
            </a:r>
            <a:endParaRPr lang="es-CL" sz="1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34AD45-5731-9448-442E-8C533B5EE0F6}"/>
              </a:ext>
            </a:extLst>
          </p:cNvPr>
          <p:cNvSpPr txBox="1"/>
          <p:nvPr/>
        </p:nvSpPr>
        <p:spPr>
          <a:xfrm>
            <a:off x="3487477" y="239817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Paraderos</a:t>
            </a:r>
            <a:endParaRPr lang="es-CL" sz="1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5872CA-2727-53FE-A8BF-1ACABF115DDD}"/>
              </a:ext>
            </a:extLst>
          </p:cNvPr>
          <p:cNvSpPr txBox="1"/>
          <p:nvPr/>
        </p:nvSpPr>
        <p:spPr>
          <a:xfrm>
            <a:off x="4452541" y="6338306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Resaltos reductores de velocidad</a:t>
            </a:r>
            <a:endParaRPr lang="es-CL" sz="1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42A218-5510-5B08-EB82-6AB3201AA283}"/>
              </a:ext>
            </a:extLst>
          </p:cNvPr>
          <p:cNvSpPr txBox="1"/>
          <p:nvPr/>
        </p:nvSpPr>
        <p:spPr>
          <a:xfrm>
            <a:off x="8501324" y="2318599"/>
            <a:ext cx="3356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Pasarelas Peatonales</a:t>
            </a:r>
            <a:endParaRPr lang="es-CL" sz="1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022628-2A93-B367-D77C-922E2A36CCAC}"/>
              </a:ext>
            </a:extLst>
          </p:cNvPr>
          <p:cNvSpPr txBox="1"/>
          <p:nvPr/>
        </p:nvSpPr>
        <p:spPr>
          <a:xfrm>
            <a:off x="10586846" y="3259693"/>
            <a:ext cx="1723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Señalizaciones del Tránsito/ semáforos</a:t>
            </a:r>
            <a:endParaRPr lang="es-CL" sz="1400" b="1" dirty="0"/>
          </a:p>
        </p:txBody>
      </p:sp>
      <p:pic>
        <p:nvPicPr>
          <p:cNvPr id="1028" name="Picture 4" descr="A cuidar la ciclovía, que es de todos | Ovalle Hoy">
            <a:extLst>
              <a:ext uri="{FF2B5EF4-FFF2-40B4-BE49-F238E27FC236}">
                <a16:creationId xmlns:a16="http://schemas.microsoft.com/office/drawing/2014/main" id="{6C701AB0-93D4-C976-8959-CDE310AC1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9" r="38334" b="35486"/>
          <a:stretch>
            <a:fillRect/>
          </a:stretch>
        </p:blipFill>
        <p:spPr bwMode="auto">
          <a:xfrm>
            <a:off x="4369732" y="2696744"/>
            <a:ext cx="2804081" cy="1753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AC9EE4F-B272-9064-F43D-7FBD7DCB55B5}"/>
              </a:ext>
            </a:extLst>
          </p:cNvPr>
          <p:cNvSpPr txBox="1"/>
          <p:nvPr/>
        </p:nvSpPr>
        <p:spPr>
          <a:xfrm>
            <a:off x="5394527" y="4431067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Ciclovías</a:t>
            </a:r>
            <a:endParaRPr lang="es-CL" sz="1400" b="1" dirty="0"/>
          </a:p>
        </p:txBody>
      </p:sp>
      <p:pic>
        <p:nvPicPr>
          <p:cNvPr id="1030" name="Picture 6" descr="Programa de Pavimentación Participativa: 10 proyectos seleccionados - I.  Municipalidad de San Antonio">
            <a:extLst>
              <a:ext uri="{FF2B5EF4-FFF2-40B4-BE49-F238E27FC236}">
                <a16:creationId xmlns:a16="http://schemas.microsoft.com/office/drawing/2014/main" id="{F14F178D-90E3-BA0A-2C57-6D2D80215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t="9086" b="10142"/>
          <a:stretch>
            <a:fillRect/>
          </a:stretch>
        </p:blipFill>
        <p:spPr bwMode="auto">
          <a:xfrm>
            <a:off x="468717" y="3476625"/>
            <a:ext cx="3729159" cy="2810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1D67299-391D-0C4B-D932-CCBCBCB85D6F}"/>
              </a:ext>
            </a:extLst>
          </p:cNvPr>
          <p:cNvSpPr txBox="1"/>
          <p:nvPr/>
        </p:nvSpPr>
        <p:spPr>
          <a:xfrm>
            <a:off x="1569776" y="628665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Pavimentación</a:t>
            </a:r>
            <a:endParaRPr lang="es-CL" sz="1400" b="1" dirty="0"/>
          </a:p>
        </p:txBody>
      </p:sp>
      <p:sp>
        <p:nvSpPr>
          <p:cNvPr id="2" name="AutoShape 2" descr="Paraderos de locomoción colectiva serán mejorados en La Serena | La Serena  Online">
            <a:extLst>
              <a:ext uri="{FF2B5EF4-FFF2-40B4-BE49-F238E27FC236}">
                <a16:creationId xmlns:a16="http://schemas.microsoft.com/office/drawing/2014/main" id="{9C26593F-5196-3103-FAF2-3E3A61043B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42000" y="3324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2" name="AutoShape 4" descr="Paraderos de locomoción colectiva serán mejorados en La Serena | La Serena  Online">
            <a:extLst>
              <a:ext uri="{FF2B5EF4-FFF2-40B4-BE49-F238E27FC236}">
                <a16:creationId xmlns:a16="http://schemas.microsoft.com/office/drawing/2014/main" id="{95C7525C-505E-9EEA-3584-4E6B91C7D6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94400" y="3476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5A35A72-730B-4D5E-2D6B-C7AD550542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788" y="1202223"/>
            <a:ext cx="2967953" cy="1969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6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AB91AAE-999B-2BC9-AEB0-B97C688CCB84}"/>
              </a:ext>
            </a:extLst>
          </p:cNvPr>
          <p:cNvSpPr/>
          <p:nvPr/>
        </p:nvSpPr>
        <p:spPr>
          <a:xfrm>
            <a:off x="1181437" y="1495425"/>
            <a:ext cx="3067009" cy="984478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14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TRADICIONAL</a:t>
            </a:r>
            <a:endParaRPr kumimoji="0" lang="es-CL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5B06C8-380E-6AA1-2D79-8B1D180A03C7}"/>
              </a:ext>
            </a:extLst>
          </p:cNvPr>
          <p:cNvSpPr txBox="1">
            <a:spLocks/>
          </p:cNvSpPr>
          <p:nvPr/>
        </p:nvSpPr>
        <p:spPr>
          <a:xfrm>
            <a:off x="1006621" y="2638398"/>
            <a:ext cx="3539979" cy="18349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400" dirty="0"/>
              <a:t>Tendientes a mejorar las condiciones de confort ambiental, habitabilidad y seguridad en espacios comunes y que propendan a la recuperación de espacios públicos.</a:t>
            </a:r>
            <a:endParaRPr lang="es-CL" sz="2400" dirty="0"/>
          </a:p>
        </p:txBody>
      </p:sp>
      <p:graphicFrame>
        <p:nvGraphicFramePr>
          <p:cNvPr id="6" name="Marcador de contenido 6">
            <a:extLst>
              <a:ext uri="{FF2B5EF4-FFF2-40B4-BE49-F238E27FC236}">
                <a16:creationId xmlns:a16="http://schemas.microsoft.com/office/drawing/2014/main" id="{A88828AE-14E9-5D14-C659-8943CB5F5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827661"/>
              </p:ext>
            </p:extLst>
          </p:nvPr>
        </p:nvGraphicFramePr>
        <p:xfrm>
          <a:off x="5537200" y="1876425"/>
          <a:ext cx="5876856" cy="2292387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14502415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82116766"/>
                    </a:ext>
                  </a:extLst>
                </a:gridCol>
                <a:gridCol w="2066856">
                  <a:extLst>
                    <a:ext uri="{9D8B030D-6E8A-4147-A177-3AD203B41FA5}">
                      <a16:colId xmlns:a16="http://schemas.microsoft.com/office/drawing/2014/main" val="3702856637"/>
                    </a:ext>
                  </a:extLst>
                </a:gridCol>
              </a:tblGrid>
              <a:tr h="1041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Lineamiento Tradicional</a:t>
                      </a:r>
                    </a:p>
                  </a:txBody>
                  <a:tcPr marL="5509" marR="5509" marT="5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557053"/>
                  </a:ext>
                </a:extLst>
              </a:tr>
              <a:tr h="21246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Tipologia</a:t>
                      </a:r>
                      <a:endParaRPr lang="es-CL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9" marR="5509" marT="5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Subtipologia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560195"/>
                  </a:ext>
                </a:extLst>
              </a:tr>
              <a:tr h="37597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spacio Público</a:t>
                      </a:r>
                    </a:p>
                  </a:txBody>
                  <a:tcPr marL="5509" marR="5509" marT="5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                                                </a:t>
                      </a:r>
                    </a:p>
                    <a:p>
                      <a:pPr algn="l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Espacios Públicos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Construcción, habilitación, ampliación, restauración conservación y/o mejoramiento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493479"/>
                  </a:ext>
                </a:extLst>
              </a:tr>
              <a:tr h="3415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1.1.2                                </a:t>
                      </a:r>
                    </a:p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Edificaciones Menores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9" marR="5509" marT="5509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8629445"/>
                  </a:ext>
                </a:extLst>
              </a:tr>
              <a:tr h="33068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1.1.3</a:t>
                      </a:r>
                    </a:p>
                    <a:p>
                      <a:pPr algn="l" fontAlgn="b"/>
                      <a:r>
                        <a:rPr lang="es-CL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Equipamiento Deportivo y Recreativo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167540"/>
                  </a:ext>
                </a:extLst>
              </a:tr>
              <a:tr h="32829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1.1.4</a:t>
                      </a:r>
                    </a:p>
                    <a:p>
                      <a:pPr marL="0" algn="l" defTabSz="754563" rtl="0" eaLnBrk="1" fontAlgn="b" latinLnBrk="0" hangingPunct="1"/>
                      <a:r>
                        <a:rPr lang="es-CL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Equipamiento Turístico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669787"/>
                  </a:ext>
                </a:extLst>
              </a:tr>
              <a:tr h="3285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1.1.5                                 </a:t>
                      </a:r>
                    </a:p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 relacionado con la tipología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626515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D429DD4E-E2FD-CF35-23DE-BA6CA2BA0AAB}"/>
              </a:ext>
            </a:extLst>
          </p:cNvPr>
          <p:cNvSpPr txBox="1">
            <a:spLocks/>
          </p:cNvSpPr>
          <p:nvPr/>
        </p:nvSpPr>
        <p:spPr>
          <a:xfrm>
            <a:off x="1674748" y="285178"/>
            <a:ext cx="10031730" cy="344966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6830" rIns="0" bIns="0" rtlCol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1440">
              <a:spcBef>
                <a:spcPts val="290"/>
              </a:spcBef>
            </a:pPr>
            <a:r>
              <a:rPr lang="es-CL" sz="2000" spc="-35" dirty="0">
                <a:solidFill>
                  <a:srgbClr val="FFFFFF"/>
                </a:solidFill>
              </a:rPr>
              <a:t>Fondo Regional de Iniciativa Local – Lineamientos FRIL 2026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46645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9A4B172-7AA9-F18F-A439-4A5320B9B951}"/>
              </a:ext>
            </a:extLst>
          </p:cNvPr>
          <p:cNvSpPr txBox="1">
            <a:spLocks/>
          </p:cNvSpPr>
          <p:nvPr/>
        </p:nvSpPr>
        <p:spPr>
          <a:xfrm>
            <a:off x="1674748" y="285178"/>
            <a:ext cx="10031730" cy="344966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6830" rIns="0" bIns="0" rtlCol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1440">
              <a:spcBef>
                <a:spcPts val="290"/>
              </a:spcBef>
            </a:pPr>
            <a:r>
              <a:rPr lang="es-CL" sz="2000" spc="-35" dirty="0">
                <a:solidFill>
                  <a:srgbClr val="FFFFFF"/>
                </a:solidFill>
              </a:rPr>
              <a:t>Fondo Regional de Iniciativa Local – EJEMPLOS Tradicional</a:t>
            </a:r>
            <a:endParaRPr lang="es-CL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5F8FAB-ECDC-2668-F3BF-78D0D9845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59" y="4530871"/>
            <a:ext cx="3016110" cy="18294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D35A2D-CB2C-C5DE-A103-47B4564E7118}"/>
              </a:ext>
            </a:extLst>
          </p:cNvPr>
          <p:cNvSpPr txBox="1"/>
          <p:nvPr/>
        </p:nvSpPr>
        <p:spPr>
          <a:xfrm>
            <a:off x="8512901" y="6372200"/>
            <a:ext cx="3570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Sedes Sociales/ Centros Comunitarios</a:t>
            </a:r>
            <a:endParaRPr lang="es-CL" sz="1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73C5890-5B6E-FF21-68B0-E3CCA206F087}"/>
              </a:ext>
            </a:extLst>
          </p:cNvPr>
          <p:cNvSpPr txBox="1"/>
          <p:nvPr/>
        </p:nvSpPr>
        <p:spPr>
          <a:xfrm>
            <a:off x="1657304" y="6392648"/>
            <a:ext cx="1980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Espacios deportivos</a:t>
            </a:r>
            <a:endParaRPr lang="es-CL" sz="1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A89D8E-085B-CC31-38A6-6FE89CDF1C82}"/>
              </a:ext>
            </a:extLst>
          </p:cNvPr>
          <p:cNvSpPr txBox="1"/>
          <p:nvPr/>
        </p:nvSpPr>
        <p:spPr>
          <a:xfrm>
            <a:off x="401517" y="3585682"/>
            <a:ext cx="369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Espacios Públicos// Juegos Infantiles</a:t>
            </a:r>
            <a:endParaRPr lang="es-CL" sz="1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581AC6-50C7-2E6C-A176-4064AC5B689F}"/>
              </a:ext>
            </a:extLst>
          </p:cNvPr>
          <p:cNvSpPr txBox="1"/>
          <p:nvPr/>
        </p:nvSpPr>
        <p:spPr>
          <a:xfrm>
            <a:off x="4044382" y="3375887"/>
            <a:ext cx="4319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Áreas Verdes</a:t>
            </a:r>
            <a:endParaRPr lang="es-CL" sz="1400" b="1" dirty="0"/>
          </a:p>
        </p:txBody>
      </p:sp>
      <p:pic>
        <p:nvPicPr>
          <p:cNvPr id="1030" name="Picture 6" descr="Villa La Angostura inaugura el sendero turístico más lindo del país">
            <a:extLst>
              <a:ext uri="{FF2B5EF4-FFF2-40B4-BE49-F238E27FC236}">
                <a16:creationId xmlns:a16="http://schemas.microsoft.com/office/drawing/2014/main" id="{02590571-E6E7-A06E-3E7E-59C02093C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220" y="696839"/>
            <a:ext cx="2680083" cy="1181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95F257C-EB93-E4C3-8AB1-022C26A8819F}"/>
              </a:ext>
            </a:extLst>
          </p:cNvPr>
          <p:cNvSpPr txBox="1"/>
          <p:nvPr/>
        </p:nvSpPr>
        <p:spPr>
          <a:xfrm>
            <a:off x="8742722" y="4069205"/>
            <a:ext cx="3218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Equipamiento Turístico</a:t>
            </a:r>
            <a:endParaRPr lang="es-CL" sz="1400" b="1" dirty="0"/>
          </a:p>
        </p:txBody>
      </p:sp>
      <p:pic>
        <p:nvPicPr>
          <p:cNvPr id="1038" name="Picture 14" descr="Miradores de Portugal: 12 con las mejores vistas | Viajes">
            <a:extLst>
              <a:ext uri="{FF2B5EF4-FFF2-40B4-BE49-F238E27FC236}">
                <a16:creationId xmlns:a16="http://schemas.microsoft.com/office/drawing/2014/main" id="{D57F44D3-9AEE-A2E1-C0DC-0890D39BF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5" y="2257425"/>
            <a:ext cx="2631088" cy="1438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vierten más de $400 millones en mejoramiento integral de Plaza Las  Américas – Maho.cl">
            <a:extLst>
              <a:ext uri="{FF2B5EF4-FFF2-40B4-BE49-F238E27FC236}">
                <a16:creationId xmlns:a16="http://schemas.microsoft.com/office/drawing/2014/main" id="{512AB997-9F7F-3489-E3B5-EAE99051A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t="7638" b="1827"/>
          <a:stretch>
            <a:fillRect/>
          </a:stretch>
        </p:blipFill>
        <p:spPr bwMode="auto">
          <a:xfrm>
            <a:off x="435730" y="1178864"/>
            <a:ext cx="2957254" cy="2340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ticias de Mejoramiento de áreas verdes - Diario El Centro">
            <a:extLst>
              <a:ext uri="{FF2B5EF4-FFF2-40B4-BE49-F238E27FC236}">
                <a16:creationId xmlns:a16="http://schemas.microsoft.com/office/drawing/2014/main" id="{CB9D3161-CF7A-649E-532B-2E054B3EB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6" r="22341" b="11958"/>
          <a:stretch>
            <a:fillRect/>
          </a:stretch>
        </p:blipFill>
        <p:spPr bwMode="auto">
          <a:xfrm>
            <a:off x="3526918" y="776191"/>
            <a:ext cx="2957253" cy="2599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rque Natural Cerro Los Almendros | Fund. Cerros Isla">
            <a:extLst>
              <a:ext uri="{FF2B5EF4-FFF2-40B4-BE49-F238E27FC236}">
                <a16:creationId xmlns:a16="http://schemas.microsoft.com/office/drawing/2014/main" id="{33EBD1D7-6062-61E1-00FE-BD492FC6C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t="23699"/>
          <a:stretch>
            <a:fillRect/>
          </a:stretch>
        </p:blipFill>
        <p:spPr bwMode="auto">
          <a:xfrm>
            <a:off x="6801028" y="696435"/>
            <a:ext cx="2009606" cy="1805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escubre 7 ideas de plazoleta deportiva y parques en este tablero de  Pinterest | parque de calistenia, diseño de patio de recreo, parques  deportivos y más">
            <a:extLst>
              <a:ext uri="{FF2B5EF4-FFF2-40B4-BE49-F238E27FC236}">
                <a16:creationId xmlns:a16="http://schemas.microsoft.com/office/drawing/2014/main" id="{552B7155-3E85-0F19-1C43-DA2BB064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81" y="3959750"/>
            <a:ext cx="2812972" cy="2423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136CD50-8693-EAE7-31B6-8BC7EB50C356}"/>
              </a:ext>
            </a:extLst>
          </p:cNvPr>
          <p:cNvSpPr txBox="1"/>
          <p:nvPr/>
        </p:nvSpPr>
        <p:spPr>
          <a:xfrm>
            <a:off x="9835537" y="3695757"/>
            <a:ext cx="1980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Miradores</a:t>
            </a:r>
            <a:endParaRPr lang="es-CL" sz="1400" b="1" dirty="0"/>
          </a:p>
        </p:txBody>
      </p:sp>
      <p:pic>
        <p:nvPicPr>
          <p:cNvPr id="2066" name="Picture 18" descr="Avances en nuestra cancha techada » Colegio San Francisco de Paine">
            <a:extLst>
              <a:ext uri="{FF2B5EF4-FFF2-40B4-BE49-F238E27FC236}">
                <a16:creationId xmlns:a16="http://schemas.microsoft.com/office/drawing/2014/main" id="{2A1F3A9A-25A5-ABBA-225B-FBE60D78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6" y="3959750"/>
            <a:ext cx="2107572" cy="2400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Miradores - Ven a Futrono">
            <a:extLst>
              <a:ext uri="{FF2B5EF4-FFF2-40B4-BE49-F238E27FC236}">
                <a16:creationId xmlns:a16="http://schemas.microsoft.com/office/drawing/2014/main" id="{573B92F0-AE8D-42FF-0C10-DF7E191E0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14959" r="524" b="6152"/>
          <a:stretch>
            <a:fillRect/>
          </a:stretch>
        </p:blipFill>
        <p:spPr bwMode="auto">
          <a:xfrm>
            <a:off x="6801028" y="2613653"/>
            <a:ext cx="1917331" cy="1805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aves para el mantenimiento de las luminarias Led">
            <a:extLst>
              <a:ext uri="{FF2B5EF4-FFF2-40B4-BE49-F238E27FC236}">
                <a16:creationId xmlns:a16="http://schemas.microsoft.com/office/drawing/2014/main" id="{FBE50401-6D58-2C42-7085-0C81C3C4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22" y="4567610"/>
            <a:ext cx="3001867" cy="1825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2EAF84C-2577-4651-83BF-654315E9013E}"/>
              </a:ext>
            </a:extLst>
          </p:cNvPr>
          <p:cNvSpPr txBox="1"/>
          <p:nvPr/>
        </p:nvSpPr>
        <p:spPr>
          <a:xfrm>
            <a:off x="6528049" y="6360295"/>
            <a:ext cx="163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Luminarias</a:t>
            </a:r>
            <a:endParaRPr lang="es-CL" sz="1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F11F85-0B3E-20C4-0B38-91A56F9D3F84}"/>
              </a:ext>
            </a:extLst>
          </p:cNvPr>
          <p:cNvSpPr txBox="1"/>
          <p:nvPr/>
        </p:nvSpPr>
        <p:spPr>
          <a:xfrm>
            <a:off x="9860936" y="1872703"/>
            <a:ext cx="1980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Senderos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75571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CE1EA4-FB19-96E0-43DE-DB0115577361}"/>
              </a:ext>
            </a:extLst>
          </p:cNvPr>
          <p:cNvSpPr txBox="1">
            <a:spLocks/>
          </p:cNvSpPr>
          <p:nvPr/>
        </p:nvSpPr>
        <p:spPr>
          <a:xfrm>
            <a:off x="1674748" y="285178"/>
            <a:ext cx="10031730" cy="344966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6830" rIns="0" bIns="0" rtlCol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1440">
              <a:spcBef>
                <a:spcPts val="290"/>
              </a:spcBef>
            </a:pPr>
            <a:r>
              <a:rPr lang="es-CL" sz="2000" spc="-35" dirty="0">
                <a:solidFill>
                  <a:srgbClr val="FFFFFF"/>
                </a:solidFill>
              </a:rPr>
              <a:t>Fondo Regional de Iniciativa Local – Consideraciones al proceso 2026</a:t>
            </a:r>
            <a:endParaRPr lang="es-CL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EF2353-ADF0-987D-F16B-268514EDD024}"/>
              </a:ext>
            </a:extLst>
          </p:cNvPr>
          <p:cNvSpPr txBox="1"/>
          <p:nvPr/>
        </p:nvSpPr>
        <p:spPr>
          <a:xfrm>
            <a:off x="897811" y="1290881"/>
            <a:ext cx="10634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alibri"/>
                <a:cs typeface="Times New Roman"/>
              </a:rPr>
              <a:t>Esta convocatoria</a:t>
            </a:r>
            <a:r>
              <a:rPr lang="es-MX" dirty="0"/>
              <a:t> financiará iniciativas </a:t>
            </a:r>
            <a:r>
              <a:rPr lang="es-MX" b="1" dirty="0"/>
              <a:t>mayores o iguales a M$150.000 </a:t>
            </a:r>
            <a:r>
              <a:rPr lang="es-MX" dirty="0"/>
              <a:t>y </a:t>
            </a:r>
            <a:r>
              <a:rPr lang="es-MX" b="1" dirty="0"/>
              <a:t>menores a M$348.755 </a:t>
            </a:r>
            <a:r>
              <a:rPr lang="es-MX" dirty="0"/>
              <a:t>(5.000 UTM calculadas al 01.01.2026)</a:t>
            </a:r>
            <a:r>
              <a:rPr lang="es-ES" dirty="0">
                <a:latin typeface="Calibri"/>
                <a:cs typeface="Times New Roman"/>
              </a:rPr>
              <a:t> instructivo elaborado a partir de los lineamientos entregados por la Guía Operativa de SUBDERE.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9747D2-74BE-E103-B373-5C1EE78755F5}"/>
              </a:ext>
            </a:extLst>
          </p:cNvPr>
          <p:cNvSpPr txBox="1"/>
          <p:nvPr/>
        </p:nvSpPr>
        <p:spPr>
          <a:xfrm>
            <a:off x="888998" y="2394832"/>
            <a:ext cx="10634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/>
                <a:ea typeface="Calibri"/>
                <a:cs typeface="Times New Roman"/>
              </a:rPr>
              <a:t>Este año 2026 el FRIL considera </a:t>
            </a:r>
            <a:r>
              <a:rPr lang="es-ES" b="1" dirty="0">
                <a:latin typeface="Calibri"/>
                <a:ea typeface="Calibri"/>
                <a:cs typeface="Times New Roman"/>
              </a:rPr>
              <a:t>DOS lineamientos</a:t>
            </a:r>
            <a:r>
              <a:rPr lang="es-ES" dirty="0">
                <a:latin typeface="Calibri"/>
                <a:ea typeface="Calibri"/>
                <a:cs typeface="Times New Roman"/>
              </a:rPr>
              <a:t> Seguridad Vial y Tradicional.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F7DC66-923D-4B2A-DE3B-AE818C63DDE1}"/>
              </a:ext>
            </a:extLst>
          </p:cNvPr>
          <p:cNvSpPr txBox="1"/>
          <p:nvPr/>
        </p:nvSpPr>
        <p:spPr>
          <a:xfrm>
            <a:off x="879149" y="3063916"/>
            <a:ext cx="10634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Calibri"/>
                <a:ea typeface="Calibri"/>
                <a:cs typeface="Times New Roman"/>
              </a:rPr>
              <a:t>El/la alcalde/</a:t>
            </a:r>
            <a:r>
              <a:rPr lang="es-MX" dirty="0" err="1">
                <a:latin typeface="Calibri"/>
                <a:ea typeface="Calibri"/>
                <a:cs typeface="Times New Roman"/>
              </a:rPr>
              <a:t>sa</a:t>
            </a:r>
            <a:r>
              <a:rPr lang="es-MX" dirty="0">
                <a:latin typeface="Calibri"/>
                <a:ea typeface="Calibri"/>
                <a:cs typeface="Times New Roman"/>
              </a:rPr>
              <a:t> deberá remitir dentro del plazo de postulación </a:t>
            </a:r>
            <a:r>
              <a:rPr lang="es-MX" b="1" dirty="0">
                <a:latin typeface="Calibri"/>
                <a:ea typeface="Calibri"/>
                <a:cs typeface="Times New Roman"/>
              </a:rPr>
              <a:t>un oficio con el listado de los proyectos que postularán</a:t>
            </a:r>
            <a:r>
              <a:rPr lang="es-MX" dirty="0">
                <a:latin typeface="Calibri"/>
                <a:ea typeface="Calibri"/>
                <a:cs typeface="Times New Roman"/>
              </a:rPr>
              <a:t>, ingresar a la plataforma FRIL los antecedentes requeridos y además deberán ser correctamente cargados en el Banco Integrado de Proyectos (BIP).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909A61-4A8E-2122-8718-0B86CD521737}"/>
              </a:ext>
            </a:extLst>
          </p:cNvPr>
          <p:cNvSpPr txBox="1"/>
          <p:nvPr/>
        </p:nvSpPr>
        <p:spPr>
          <a:xfrm>
            <a:off x="897811" y="4362810"/>
            <a:ext cx="107032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Considerar el </a:t>
            </a:r>
            <a:r>
              <a:rPr lang="es-MX" b="1" dirty="0">
                <a:latin typeface="+mn-lt"/>
              </a:rPr>
              <a:t>plazo máximo de postulación (30.06.2026) </a:t>
            </a:r>
            <a:r>
              <a:rPr lang="es-MX" dirty="0">
                <a:latin typeface="+mn-lt"/>
              </a:rPr>
              <a:t>si el municipio no ingresa oficio y los antecedentes a plataforma se entenderá que </a:t>
            </a:r>
            <a:r>
              <a:rPr lang="es-MX" b="1" dirty="0">
                <a:latin typeface="+mn-lt"/>
              </a:rPr>
              <a:t>renuncia a los recursos asignados a su comuna</a:t>
            </a:r>
            <a:r>
              <a:rPr lang="es-MX" dirty="0">
                <a:latin typeface="+mn-lt"/>
              </a:rPr>
              <a:t>, los que podrán ser reasignados por el Gobernador Regional y el Consejo Regional, así mismo se entenderá que </a:t>
            </a:r>
            <a:r>
              <a:rPr lang="es-MX" b="1" dirty="0">
                <a:latin typeface="+mn-lt"/>
              </a:rPr>
              <a:t>renuncia parcialmente a los recursos </a:t>
            </a:r>
            <a:r>
              <a:rPr lang="es-MX" dirty="0">
                <a:latin typeface="+mn-lt"/>
              </a:rPr>
              <a:t>si solo presenta, dentro del plazo indicado, </a:t>
            </a:r>
            <a:r>
              <a:rPr lang="es-MX" b="1" dirty="0">
                <a:latin typeface="+mn-lt"/>
              </a:rPr>
              <a:t>proyectos financiables por un monto total inferior al asignado </a:t>
            </a:r>
            <a:r>
              <a:rPr lang="es-MX" dirty="0">
                <a:latin typeface="+mn-lt"/>
              </a:rPr>
              <a:t>a su comuna</a:t>
            </a:r>
            <a:r>
              <a:rPr lang="es-MX" dirty="0"/>
              <a:t>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947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20E8F7-469C-6A3B-CAA8-2093BD5F718F}"/>
              </a:ext>
            </a:extLst>
          </p:cNvPr>
          <p:cNvSpPr txBox="1">
            <a:spLocks/>
          </p:cNvSpPr>
          <p:nvPr/>
        </p:nvSpPr>
        <p:spPr>
          <a:xfrm>
            <a:off x="1674748" y="285178"/>
            <a:ext cx="10031730" cy="344966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36830" rIns="0" bIns="0" rtlCol="0">
            <a:spAutoFit/>
          </a:bodyPr>
          <a:lstStyle>
            <a:lvl1pPr>
              <a:defRPr sz="4500" b="0" i="0">
                <a:solidFill>
                  <a:srgbClr val="1F487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1440">
              <a:spcBef>
                <a:spcPts val="290"/>
              </a:spcBef>
            </a:pPr>
            <a:r>
              <a:rPr lang="es-CL" sz="2000" spc="-35" dirty="0">
                <a:solidFill>
                  <a:srgbClr val="FFFFFF"/>
                </a:solidFill>
              </a:rPr>
              <a:t>Fondo Regional de Iniciativa Local – Plazos FRIL 2026</a:t>
            </a:r>
            <a:endParaRPr lang="es-CL" sz="2000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BAD6763F-0067-3AB2-7B1C-5066066311E5}"/>
              </a:ext>
            </a:extLst>
          </p:cNvPr>
          <p:cNvSpPr/>
          <p:nvPr/>
        </p:nvSpPr>
        <p:spPr>
          <a:xfrm>
            <a:off x="503799" y="1859042"/>
            <a:ext cx="2072537" cy="528129"/>
          </a:xfrm>
          <a:custGeom>
            <a:avLst/>
            <a:gdLst/>
            <a:ahLst/>
            <a:cxnLst/>
            <a:rect l="l" t="t" r="r" b="b"/>
            <a:pathLst>
              <a:path w="1678305" h="652780">
                <a:moveTo>
                  <a:pt x="1677924" y="652271"/>
                </a:moveTo>
                <a:lnTo>
                  <a:pt x="0" y="652271"/>
                </a:lnTo>
                <a:lnTo>
                  <a:pt x="0" y="0"/>
                </a:lnTo>
                <a:lnTo>
                  <a:pt x="1677924" y="0"/>
                </a:lnTo>
                <a:lnTo>
                  <a:pt x="1677924" y="65227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F535BD56-768A-647E-7473-F10834889EB6}"/>
              </a:ext>
            </a:extLst>
          </p:cNvPr>
          <p:cNvSpPr txBox="1"/>
          <p:nvPr/>
        </p:nvSpPr>
        <p:spPr>
          <a:xfrm>
            <a:off x="893847" y="1946206"/>
            <a:ext cx="1134110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54940">
              <a:lnSpc>
                <a:spcPts val="1430"/>
              </a:lnSpc>
              <a:spcBef>
                <a:spcPts val="250"/>
              </a:spcBef>
            </a:pP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DIFUSIÓN Y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00" b="1" spc="-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b="1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C60DA3F-9AC7-7879-00D6-E73A2AB23540}"/>
              </a:ext>
            </a:extLst>
          </p:cNvPr>
          <p:cNvSpPr/>
          <p:nvPr/>
        </p:nvSpPr>
        <p:spPr>
          <a:xfrm>
            <a:off x="3074070" y="1867203"/>
            <a:ext cx="2271169" cy="520443"/>
          </a:xfrm>
          <a:custGeom>
            <a:avLst/>
            <a:gdLst/>
            <a:ahLst/>
            <a:cxnLst/>
            <a:rect l="l" t="t" r="r" b="b"/>
            <a:pathLst>
              <a:path w="1678305" h="652780">
                <a:moveTo>
                  <a:pt x="1677924" y="652271"/>
                </a:moveTo>
                <a:lnTo>
                  <a:pt x="0" y="652271"/>
                </a:lnTo>
                <a:lnTo>
                  <a:pt x="0" y="0"/>
                </a:lnTo>
                <a:lnTo>
                  <a:pt x="1677924" y="0"/>
                </a:lnTo>
                <a:lnTo>
                  <a:pt x="1677924" y="65227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C52B92C9-AE0A-ABED-17D6-957AFB9AA8DB}"/>
              </a:ext>
            </a:extLst>
          </p:cNvPr>
          <p:cNvSpPr txBox="1"/>
          <p:nvPr/>
        </p:nvSpPr>
        <p:spPr>
          <a:xfrm>
            <a:off x="2966384" y="1927666"/>
            <a:ext cx="2541759" cy="404598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34315" marR="227965" indent="635" algn="ctr">
              <a:lnSpc>
                <a:spcPts val="1430"/>
              </a:lnSpc>
              <a:spcBef>
                <a:spcPts val="355"/>
              </a:spcBef>
            </a:pP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FORMULACIÓN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300" b="1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POSTULACIÓN</a:t>
            </a:r>
            <a:r>
              <a:rPr sz="13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00" b="1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7D596CB5-6863-2072-47D0-4ACA558E2E13}"/>
              </a:ext>
            </a:extLst>
          </p:cNvPr>
          <p:cNvSpPr/>
          <p:nvPr/>
        </p:nvSpPr>
        <p:spPr>
          <a:xfrm>
            <a:off x="5792024" y="1858864"/>
            <a:ext cx="1948883" cy="510726"/>
          </a:xfrm>
          <a:custGeom>
            <a:avLst/>
            <a:gdLst/>
            <a:ahLst/>
            <a:cxnLst/>
            <a:rect l="l" t="t" r="r" b="b"/>
            <a:pathLst>
              <a:path w="1678305" h="652780">
                <a:moveTo>
                  <a:pt x="1677924" y="652271"/>
                </a:moveTo>
                <a:lnTo>
                  <a:pt x="0" y="652271"/>
                </a:lnTo>
                <a:lnTo>
                  <a:pt x="0" y="0"/>
                </a:lnTo>
                <a:lnTo>
                  <a:pt x="1677924" y="0"/>
                </a:lnTo>
                <a:lnTo>
                  <a:pt x="1677924" y="65227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marL="234315" marR="227965" indent="635" algn="ctr">
              <a:lnSpc>
                <a:spcPts val="1430"/>
              </a:lnSpc>
              <a:spcBef>
                <a:spcPts val="355"/>
              </a:spcBef>
            </a:pPr>
            <a:endParaRPr lang="es-CL" sz="1300" b="1" spc="-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1253733-8D87-C49E-A8D1-1F9A7258425B}"/>
              </a:ext>
            </a:extLst>
          </p:cNvPr>
          <p:cNvSpPr txBox="1"/>
          <p:nvPr/>
        </p:nvSpPr>
        <p:spPr>
          <a:xfrm>
            <a:off x="6035053" y="1931857"/>
            <a:ext cx="1348596" cy="39113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54940" algn="ctr">
              <a:lnSpc>
                <a:spcPts val="1430"/>
              </a:lnSpc>
              <a:spcBef>
                <a:spcPts val="250"/>
              </a:spcBef>
            </a:pPr>
            <a:r>
              <a:rPr lang="es-MX" sz="1300" b="1" spc="-5" dirty="0">
                <a:solidFill>
                  <a:srgbClr val="FFFFFF"/>
                </a:solidFill>
                <a:latin typeface="Calibri"/>
                <a:cs typeface="Calibri"/>
              </a:rPr>
              <a:t>EVALUACIÓN DE PROYECTOS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9502C279-5E4F-ACAE-0B7C-84A9490CEB21}"/>
              </a:ext>
            </a:extLst>
          </p:cNvPr>
          <p:cNvSpPr/>
          <p:nvPr/>
        </p:nvSpPr>
        <p:spPr>
          <a:xfrm>
            <a:off x="8233482" y="1815732"/>
            <a:ext cx="3251519" cy="534969"/>
          </a:xfrm>
          <a:custGeom>
            <a:avLst/>
            <a:gdLst/>
            <a:ahLst/>
            <a:cxnLst/>
            <a:rect l="l" t="t" r="r" b="b"/>
            <a:pathLst>
              <a:path w="1678305" h="652780">
                <a:moveTo>
                  <a:pt x="1677924" y="652271"/>
                </a:moveTo>
                <a:lnTo>
                  <a:pt x="0" y="652271"/>
                </a:lnTo>
                <a:lnTo>
                  <a:pt x="0" y="0"/>
                </a:lnTo>
                <a:lnTo>
                  <a:pt x="1677924" y="0"/>
                </a:lnTo>
                <a:lnTo>
                  <a:pt x="1677924" y="65227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CEE94EA1-F0ED-509F-BE39-08D24842B5D7}"/>
              </a:ext>
            </a:extLst>
          </p:cNvPr>
          <p:cNvSpPr txBox="1"/>
          <p:nvPr/>
        </p:nvSpPr>
        <p:spPr>
          <a:xfrm>
            <a:off x="8621528" y="2017308"/>
            <a:ext cx="2604648" cy="21159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54940">
              <a:lnSpc>
                <a:spcPts val="1430"/>
              </a:lnSpc>
              <a:spcBef>
                <a:spcPts val="250"/>
              </a:spcBef>
            </a:pPr>
            <a:r>
              <a:rPr lang="es-MX" sz="1300" b="1" spc="-5" dirty="0">
                <a:solidFill>
                  <a:srgbClr val="FFFFFF"/>
                </a:solidFill>
                <a:latin typeface="Calibri"/>
                <a:cs typeface="Calibri"/>
              </a:rPr>
              <a:t>RESPUESTA A OBSERVACIONES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" name="Diagrama de flujo: proceso 12">
            <a:extLst>
              <a:ext uri="{FF2B5EF4-FFF2-40B4-BE49-F238E27FC236}">
                <a16:creationId xmlns:a16="http://schemas.microsoft.com/office/drawing/2014/main" id="{C623D2F9-4FAB-E39C-09B0-FD7D986649C9}"/>
              </a:ext>
            </a:extLst>
          </p:cNvPr>
          <p:cNvSpPr/>
          <p:nvPr/>
        </p:nvSpPr>
        <p:spPr>
          <a:xfrm>
            <a:off x="502762" y="2423640"/>
            <a:ext cx="2072537" cy="1234460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agrama de flujo: proceso 13">
            <a:extLst>
              <a:ext uri="{FF2B5EF4-FFF2-40B4-BE49-F238E27FC236}">
                <a16:creationId xmlns:a16="http://schemas.microsoft.com/office/drawing/2014/main" id="{08FDCD00-A141-1CF1-A209-27D96E19868D}"/>
              </a:ext>
            </a:extLst>
          </p:cNvPr>
          <p:cNvSpPr/>
          <p:nvPr/>
        </p:nvSpPr>
        <p:spPr>
          <a:xfrm>
            <a:off x="3092649" y="2413672"/>
            <a:ext cx="2252590" cy="1234459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00" marR="5080" indent="-114935" algn="just">
              <a:lnSpc>
                <a:spcPts val="1430"/>
              </a:lnSpc>
              <a:spcBef>
                <a:spcPts val="265"/>
              </a:spcBef>
              <a:buFont typeface="Arial"/>
              <a:buChar char="•"/>
              <a:tabLst>
                <a:tab pos="126364" algn="l"/>
              </a:tabLst>
            </a:pPr>
            <a:r>
              <a:rPr lang="es-ES" sz="1300" spc="-5" dirty="0">
                <a:solidFill>
                  <a:schemeClr val="tx1"/>
                </a:solidFill>
                <a:latin typeface="Calibri"/>
                <a:cs typeface="Calibri"/>
              </a:rPr>
              <a:t>Desde el término de la etapa de difusión y convocatoria y hasta el 30 de junio de 2026.</a:t>
            </a:r>
          </a:p>
        </p:txBody>
      </p:sp>
      <p:sp>
        <p:nvSpPr>
          <p:cNvPr id="15" name="Diagrama de flujo: proceso 14">
            <a:extLst>
              <a:ext uri="{FF2B5EF4-FFF2-40B4-BE49-F238E27FC236}">
                <a16:creationId xmlns:a16="http://schemas.microsoft.com/office/drawing/2014/main" id="{8E571D67-E2CE-552D-E0A8-96325D35EE0D}"/>
              </a:ext>
            </a:extLst>
          </p:cNvPr>
          <p:cNvSpPr/>
          <p:nvPr/>
        </p:nvSpPr>
        <p:spPr>
          <a:xfrm>
            <a:off x="5792024" y="2402021"/>
            <a:ext cx="1941215" cy="1246109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Diagrama de flujo: proceso 15">
            <a:extLst>
              <a:ext uri="{FF2B5EF4-FFF2-40B4-BE49-F238E27FC236}">
                <a16:creationId xmlns:a16="http://schemas.microsoft.com/office/drawing/2014/main" id="{22A7720B-B226-83A4-F1FD-E6662102991C}"/>
              </a:ext>
            </a:extLst>
          </p:cNvPr>
          <p:cNvSpPr/>
          <p:nvPr/>
        </p:nvSpPr>
        <p:spPr>
          <a:xfrm>
            <a:off x="8233482" y="2387171"/>
            <a:ext cx="3251519" cy="1223941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object 27">
            <a:extLst>
              <a:ext uri="{FF2B5EF4-FFF2-40B4-BE49-F238E27FC236}">
                <a16:creationId xmlns:a16="http://schemas.microsoft.com/office/drawing/2014/main" id="{D01B177C-6C64-3025-7F12-D795F794775C}"/>
              </a:ext>
            </a:extLst>
          </p:cNvPr>
          <p:cNvSpPr txBox="1"/>
          <p:nvPr/>
        </p:nvSpPr>
        <p:spPr>
          <a:xfrm>
            <a:off x="8341195" y="2482974"/>
            <a:ext cx="2848177" cy="1032334"/>
          </a:xfrm>
          <a:prstGeom prst="rect">
            <a:avLst/>
          </a:prstGeom>
        </p:spPr>
        <p:txBody>
          <a:bodyPr vert="horz" wrap="square" lIns="0" tIns="31750" rIns="0" bIns="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indent="-113030" algn="just">
              <a:spcBef>
                <a:spcPts val="204"/>
              </a:spcBef>
              <a:buChar char="•"/>
              <a:tabLst>
                <a:tab pos="126364" algn="l"/>
              </a:tabLst>
            </a:pPr>
            <a:r>
              <a:rPr lang="es-MX" sz="1300" spc="-5" dirty="0">
                <a:latin typeface="Calibri"/>
                <a:cs typeface="Calibri"/>
              </a:rPr>
              <a:t>15 días hábiles para responder, contados desde el envío de la observación al ejecutor del proyecto, mismo plazo que dispondrá el equipo técnico del GORE para evaluar.</a:t>
            </a:r>
            <a:endParaRPr lang="es-ES" sz="1300" spc="-5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76A1279C-060C-50C6-5732-634D12A89C7F}"/>
              </a:ext>
            </a:extLst>
          </p:cNvPr>
          <p:cNvSpPr txBox="1"/>
          <p:nvPr/>
        </p:nvSpPr>
        <p:spPr>
          <a:xfrm>
            <a:off x="5816050" y="2650118"/>
            <a:ext cx="1809817" cy="626453"/>
          </a:xfrm>
          <a:prstGeom prst="rect">
            <a:avLst/>
          </a:prstGeom>
        </p:spPr>
        <p:txBody>
          <a:bodyPr vert="horz" wrap="square" lIns="0" tIns="26034" rIns="0" bIns="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indent="-113030">
              <a:lnSpc>
                <a:spcPct val="100000"/>
              </a:lnSpc>
              <a:spcBef>
                <a:spcPts val="204"/>
              </a:spcBef>
              <a:buChar char="•"/>
              <a:tabLst>
                <a:tab pos="126364" algn="l"/>
              </a:tabLst>
            </a:pPr>
            <a:r>
              <a:rPr lang="es-MX" sz="1300" spc="-5" dirty="0">
                <a:latin typeface="Calibri"/>
                <a:cs typeface="Calibri"/>
              </a:rPr>
              <a:t>20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lang="es-MX" sz="1300" spc="-5" dirty="0">
                <a:latin typeface="Calibri"/>
                <a:cs typeface="Calibri"/>
              </a:rPr>
              <a:t>días hábiles</a:t>
            </a:r>
            <a:r>
              <a:rPr lang="es-ES" sz="1300" dirty="0">
                <a:latin typeface="Calibri"/>
                <a:cs typeface="Calibri"/>
              </a:rPr>
              <a:t> </a:t>
            </a:r>
            <a:r>
              <a:rPr lang="es-ES" sz="1300" spc="-5" dirty="0">
                <a:latin typeface="Calibri"/>
                <a:cs typeface="Calibri"/>
              </a:rPr>
              <a:t>d</a:t>
            </a:r>
            <a:r>
              <a:rPr lang="es-CL" sz="1300" spc="-5" dirty="0">
                <a:latin typeface="Calibri"/>
                <a:cs typeface="Calibri"/>
              </a:rPr>
              <a:t>esde el</a:t>
            </a:r>
            <a:r>
              <a:rPr lang="es-CL" sz="1300" dirty="0">
                <a:latin typeface="Calibri"/>
                <a:cs typeface="Calibri"/>
              </a:rPr>
              <a:t> </a:t>
            </a:r>
            <a:r>
              <a:rPr lang="es-ES" sz="1300" spc="-5" dirty="0">
                <a:latin typeface="Calibri"/>
                <a:cs typeface="Calibri"/>
              </a:rPr>
              <a:t>ingreso del proyecto a la plataforma.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6D0CB86-9926-3399-006F-C68E9F6E053C}"/>
              </a:ext>
            </a:extLst>
          </p:cNvPr>
          <p:cNvSpPr txBox="1"/>
          <p:nvPr/>
        </p:nvSpPr>
        <p:spPr>
          <a:xfrm>
            <a:off x="655566" y="2650118"/>
            <a:ext cx="1720271" cy="82650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indent="-113664" algn="just">
              <a:lnSpc>
                <a:spcPct val="100000"/>
              </a:lnSpc>
              <a:spcBef>
                <a:spcPts val="204"/>
              </a:spcBef>
              <a:buChar char="•"/>
              <a:tabLst>
                <a:tab pos="126364" algn="l"/>
              </a:tabLst>
            </a:pPr>
            <a:r>
              <a:rPr lang="es-CL" sz="1300" spc="-5" dirty="0">
                <a:latin typeface="Calibri"/>
                <a:cs typeface="Calibri"/>
              </a:rPr>
              <a:t>15 días hábiles</a:t>
            </a:r>
            <a:r>
              <a:rPr lang="es-MX" sz="1300" dirty="0">
                <a:latin typeface="Calibri"/>
                <a:cs typeface="Calibri"/>
              </a:rPr>
              <a:t> a</a:t>
            </a:r>
            <a:r>
              <a:rPr sz="130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s-CL" sz="1300" spc="-10" dirty="0">
                <a:latin typeface="Calibri"/>
                <a:cs typeface="Calibri"/>
              </a:rPr>
              <a:t>contar</a:t>
            </a:r>
            <a:r>
              <a:rPr lang="es-CL"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del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lang="es-CL" sz="1300" spc="-5" dirty="0">
                <a:latin typeface="Calibri"/>
                <a:cs typeface="Calibri"/>
              </a:rPr>
              <a:t>último trámite administrativo que aprueba el instructivo.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5EC14800-AB08-1250-F727-4F76BCE7DAEF}"/>
              </a:ext>
            </a:extLst>
          </p:cNvPr>
          <p:cNvSpPr txBox="1"/>
          <p:nvPr/>
        </p:nvSpPr>
        <p:spPr>
          <a:xfrm>
            <a:off x="1591533" y="4381456"/>
            <a:ext cx="1348596" cy="21159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54940" algn="ctr">
              <a:lnSpc>
                <a:spcPts val="1430"/>
              </a:lnSpc>
              <a:spcBef>
                <a:spcPts val="250"/>
              </a:spcBef>
            </a:pPr>
            <a:r>
              <a:rPr lang="es-MX" sz="1300" b="1" spc="-5" dirty="0">
                <a:solidFill>
                  <a:srgbClr val="FFFFFF"/>
                </a:solidFill>
                <a:latin typeface="Calibri"/>
                <a:cs typeface="Calibri"/>
              </a:rPr>
              <a:t>LICITACIÓN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FDC8437E-6C41-9D73-8BBA-616604A46275}"/>
              </a:ext>
            </a:extLst>
          </p:cNvPr>
          <p:cNvSpPr/>
          <p:nvPr/>
        </p:nvSpPr>
        <p:spPr>
          <a:xfrm>
            <a:off x="1854192" y="4215837"/>
            <a:ext cx="2674466" cy="534969"/>
          </a:xfrm>
          <a:custGeom>
            <a:avLst/>
            <a:gdLst/>
            <a:ahLst/>
            <a:cxnLst/>
            <a:rect l="l" t="t" r="r" b="b"/>
            <a:pathLst>
              <a:path w="1678305" h="652780">
                <a:moveTo>
                  <a:pt x="1677924" y="652271"/>
                </a:moveTo>
                <a:lnTo>
                  <a:pt x="0" y="652271"/>
                </a:lnTo>
                <a:lnTo>
                  <a:pt x="0" y="0"/>
                </a:lnTo>
                <a:lnTo>
                  <a:pt x="1677924" y="0"/>
                </a:lnTo>
                <a:lnTo>
                  <a:pt x="1677924" y="65227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E2D2D190-195D-1932-5D07-611484DA5505}"/>
              </a:ext>
            </a:extLst>
          </p:cNvPr>
          <p:cNvSpPr txBox="1"/>
          <p:nvPr/>
        </p:nvSpPr>
        <p:spPr>
          <a:xfrm>
            <a:off x="2418351" y="4377523"/>
            <a:ext cx="1348596" cy="21159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54940" algn="ctr">
              <a:lnSpc>
                <a:spcPts val="1430"/>
              </a:lnSpc>
              <a:spcBef>
                <a:spcPts val="250"/>
              </a:spcBef>
            </a:pPr>
            <a:r>
              <a:rPr lang="es-MX" sz="1300" b="1" spc="-5" dirty="0">
                <a:solidFill>
                  <a:srgbClr val="FFFFFF"/>
                </a:solidFill>
                <a:latin typeface="Calibri"/>
                <a:cs typeface="Calibri"/>
              </a:rPr>
              <a:t>EJECUCIÓN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6" name="Diagrama de flujo: proceso 25">
            <a:extLst>
              <a:ext uri="{FF2B5EF4-FFF2-40B4-BE49-F238E27FC236}">
                <a16:creationId xmlns:a16="http://schemas.microsoft.com/office/drawing/2014/main" id="{E919BE11-49CF-E4CA-8930-375DBA9B5605}"/>
              </a:ext>
            </a:extLst>
          </p:cNvPr>
          <p:cNvSpPr/>
          <p:nvPr/>
        </p:nvSpPr>
        <p:spPr>
          <a:xfrm>
            <a:off x="1849623" y="4792321"/>
            <a:ext cx="2659937" cy="1169361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F4423934-882B-6F01-1C45-2A6606943454}"/>
              </a:ext>
            </a:extLst>
          </p:cNvPr>
          <p:cNvSpPr txBox="1"/>
          <p:nvPr/>
        </p:nvSpPr>
        <p:spPr>
          <a:xfrm>
            <a:off x="1849623" y="4946944"/>
            <a:ext cx="2545988" cy="826507"/>
          </a:xfrm>
          <a:prstGeom prst="rect">
            <a:avLst/>
          </a:prstGeom>
        </p:spPr>
        <p:txBody>
          <a:bodyPr vert="horz" wrap="square" lIns="0" tIns="26034" rIns="0" bIns="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indent="-113030" algn="just">
              <a:spcBef>
                <a:spcPts val="204"/>
              </a:spcBef>
              <a:buChar char="•"/>
              <a:tabLst>
                <a:tab pos="126364" algn="l"/>
              </a:tabLst>
            </a:pPr>
            <a:r>
              <a:rPr lang="es-MX" sz="1300" spc="-5" dirty="0">
                <a:latin typeface="Calibri"/>
                <a:cs typeface="Calibri"/>
              </a:rPr>
              <a:t>6 meses considerando el decreto que apruebe el acto de recepción provisoria, a contar del día hábil siguiente a la entrega de terreno.</a:t>
            </a:r>
            <a:endParaRPr lang="es-ES" sz="13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Diagrama de flujo: proceso 3">
            <a:extLst>
              <a:ext uri="{FF2B5EF4-FFF2-40B4-BE49-F238E27FC236}">
                <a16:creationId xmlns:a16="http://schemas.microsoft.com/office/drawing/2014/main" id="{49A0B1C0-805C-D7CA-533A-4D684D54B730}"/>
              </a:ext>
            </a:extLst>
          </p:cNvPr>
          <p:cNvSpPr/>
          <p:nvPr/>
        </p:nvSpPr>
        <p:spPr>
          <a:xfrm>
            <a:off x="5518755" y="4765624"/>
            <a:ext cx="3517149" cy="1169361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3A7CCF11-87F7-BBEA-0AEE-7A8F0032B78B}"/>
              </a:ext>
            </a:extLst>
          </p:cNvPr>
          <p:cNvSpPr txBox="1"/>
          <p:nvPr/>
        </p:nvSpPr>
        <p:spPr>
          <a:xfrm>
            <a:off x="5518755" y="4916212"/>
            <a:ext cx="3417656" cy="826507"/>
          </a:xfrm>
          <a:prstGeom prst="rect">
            <a:avLst/>
          </a:prstGeom>
        </p:spPr>
        <p:txBody>
          <a:bodyPr vert="horz" wrap="square" lIns="0" tIns="26034" rIns="0" bIns="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indent="-113030" algn="just">
              <a:spcBef>
                <a:spcPts val="204"/>
              </a:spcBef>
              <a:buChar char="•"/>
              <a:tabLst>
                <a:tab pos="126364" algn="l"/>
              </a:tabLst>
            </a:pPr>
            <a:r>
              <a:rPr lang="es-MX" sz="1300" spc="-5" dirty="0">
                <a:latin typeface="Calibri"/>
                <a:cs typeface="Calibri"/>
              </a:rPr>
              <a:t>Considerar que si habiendo transcurrido 60 días hábiles contados desde la entrega del proyecto al profesional revisor este no se encuentra aprobado técnicamente será rechazado</a:t>
            </a:r>
            <a:endParaRPr lang="es-ES" sz="1300" dirty="0">
              <a:latin typeface="Calibri"/>
              <a:ea typeface="Calibri"/>
              <a:cs typeface="Calibri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471D0E57-404A-C57A-7930-F03ACBC95385}"/>
              </a:ext>
            </a:extLst>
          </p:cNvPr>
          <p:cNvSpPr/>
          <p:nvPr/>
        </p:nvSpPr>
        <p:spPr>
          <a:xfrm>
            <a:off x="5508143" y="4213224"/>
            <a:ext cx="3537294" cy="534969"/>
          </a:xfrm>
          <a:custGeom>
            <a:avLst/>
            <a:gdLst/>
            <a:ahLst/>
            <a:cxnLst/>
            <a:rect l="l" t="t" r="r" b="b"/>
            <a:pathLst>
              <a:path w="1678305" h="652780">
                <a:moveTo>
                  <a:pt x="1677924" y="652271"/>
                </a:moveTo>
                <a:lnTo>
                  <a:pt x="0" y="652271"/>
                </a:lnTo>
                <a:lnTo>
                  <a:pt x="0" y="0"/>
                </a:lnTo>
                <a:lnTo>
                  <a:pt x="1677924" y="0"/>
                </a:lnTo>
                <a:lnTo>
                  <a:pt x="1677924" y="65227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EE28A936-B3CA-F827-88EF-AA18BC377D9E}"/>
              </a:ext>
            </a:extLst>
          </p:cNvPr>
          <p:cNvSpPr txBox="1"/>
          <p:nvPr/>
        </p:nvSpPr>
        <p:spPr>
          <a:xfrm>
            <a:off x="6159218" y="4403598"/>
            <a:ext cx="2192344" cy="21159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54940" algn="ctr">
              <a:lnSpc>
                <a:spcPts val="1430"/>
              </a:lnSpc>
              <a:spcBef>
                <a:spcPts val="250"/>
              </a:spcBef>
            </a:pPr>
            <a:r>
              <a:rPr lang="es-MX" sz="1300" b="1" spc="-5" dirty="0">
                <a:solidFill>
                  <a:srgbClr val="FFFFFF"/>
                </a:solidFill>
                <a:latin typeface="Calibri"/>
                <a:cs typeface="Calibri"/>
              </a:rPr>
              <a:t>PROCESO DE EVALUACIÓN</a:t>
            </a:r>
            <a:endParaRPr sz="13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43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1076</Words>
  <Application>Microsoft Office PowerPoint</Application>
  <PresentationFormat>Personalizado</PresentationFormat>
  <Paragraphs>130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Aptos</vt:lpstr>
      <vt:lpstr>Arial</vt:lpstr>
      <vt:lpstr>Arial MT</vt:lpstr>
      <vt:lpstr>Calibri</vt:lpstr>
      <vt:lpstr>Tahoma</vt:lpstr>
      <vt:lpstr>Office Theme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Ivonne Gonzalez Maluenda</dc:creator>
  <cp:lastModifiedBy>Deysy Rojas Cortés</cp:lastModifiedBy>
  <cp:revision>13</cp:revision>
  <cp:lastPrinted>2025-12-15T15:48:56Z</cp:lastPrinted>
  <dcterms:created xsi:type="dcterms:W3CDTF">2025-11-14T13:17:45Z</dcterms:created>
  <dcterms:modified xsi:type="dcterms:W3CDTF">2026-03-31T18:27:40Z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2025-11-14T00:00:00Z</vt:filetime>
  </property>
  <property fmtid="{D5CDD505-2E9C-101B-9397-08002B2CF9AE}" pid="5" name="Producer">
    <vt:lpwstr>Microsoft® PowerPoint® para Microsoft 365</vt:lpwstr>
  </property>
</Properties>
</file>